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71" r:id="rId2"/>
    <p:sldId id="258" r:id="rId3"/>
    <p:sldId id="266" r:id="rId4"/>
    <p:sldId id="267" r:id="rId5"/>
    <p:sldId id="260" r:id="rId6"/>
    <p:sldId id="268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8DC3"/>
    <a:srgbClr val="7A9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10"/>
    <p:restoredTop sz="94578"/>
  </p:normalViewPr>
  <p:slideViewPr>
    <p:cSldViewPr>
      <p:cViewPr varScale="1">
        <p:scale>
          <a:sx n="87" d="100"/>
          <a:sy n="87" d="100"/>
        </p:scale>
        <p:origin x="150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0BF9B3-454B-4071-B7BA-C5D33FEF2E13}" type="datetimeFigureOut">
              <a:rPr lang="it-IT" smtClean="0"/>
              <a:t>22/12/2017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A792C-9D28-4741-922A-0932EE459F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5315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A792C-9D28-4741-922A-0932EE459FDD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7196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idx="1"/>
          </p:nvPr>
        </p:nvSpPr>
        <p:spPr bwMode="auto">
          <a:xfrm>
            <a:off x="684213" y="1412875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0000"/>
              </a:lnSpc>
              <a:buClrTx/>
              <a:defRPr/>
            </a:lvl1pPr>
            <a:lvl2pPr>
              <a:lnSpc>
                <a:spcPct val="100000"/>
              </a:lnSpc>
              <a:buClrTx/>
              <a:defRPr/>
            </a:lvl2pPr>
            <a:lvl3pPr>
              <a:lnSpc>
                <a:spcPct val="100000"/>
              </a:lnSpc>
              <a:buClrTx/>
              <a:defRPr/>
            </a:lvl3pPr>
            <a:lvl4pPr>
              <a:lnSpc>
                <a:spcPct val="100000"/>
              </a:lnSpc>
              <a:buClrTx/>
              <a:defRPr/>
            </a:lvl4pPr>
            <a:lvl5pPr>
              <a:lnSpc>
                <a:spcPct val="100000"/>
              </a:lnSpc>
              <a:buClrTx/>
              <a:defRPr/>
            </a:lvl5pPr>
          </a:lstStyle>
          <a:p>
            <a:pPr lvl="0"/>
            <a:r>
              <a:rPr lang="it-IT" altLang="it-IT" noProof="0"/>
              <a:t>Fare clic per modificare stili del testo dello schema</a:t>
            </a:r>
          </a:p>
          <a:p>
            <a:pPr lvl="1"/>
            <a:r>
              <a:rPr lang="it-IT" altLang="it-IT" noProof="0"/>
              <a:t>Secondo livello</a:t>
            </a:r>
          </a:p>
          <a:p>
            <a:pPr lvl="2"/>
            <a:r>
              <a:rPr lang="it-IT" altLang="it-IT" noProof="0"/>
              <a:t>Terzo livello</a:t>
            </a:r>
          </a:p>
          <a:p>
            <a:pPr lvl="3"/>
            <a:r>
              <a:rPr lang="it-IT" altLang="it-IT" noProof="0"/>
              <a:t>Quarto livello</a:t>
            </a:r>
          </a:p>
          <a:p>
            <a:pPr lvl="4"/>
            <a:r>
              <a:rPr lang="it-IT" altLang="it-IT" noProof="0"/>
              <a:t>Quinto livello</a:t>
            </a:r>
            <a:endParaRPr lang="en-GB" altLang="it-IT" noProof="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8739" y="469227"/>
            <a:ext cx="783670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it-IT" altLang="it-IT"/>
              <a:t>Fare clic per modificare lo stile del titolo</a:t>
            </a:r>
            <a:endParaRPr lang="en-GB" altLang="it-IT" dirty="0"/>
          </a:p>
        </p:txBody>
      </p:sp>
    </p:spTree>
    <p:extLst>
      <p:ext uri="{BB962C8B-B14F-4D97-AF65-F5344CB8AC3E}">
        <p14:creationId xmlns:p14="http://schemas.microsoft.com/office/powerpoint/2010/main" val="219087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79" y="3168844"/>
            <a:ext cx="8652443" cy="220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ttangolo 10"/>
          <p:cNvSpPr/>
          <p:nvPr userDrawn="1"/>
        </p:nvSpPr>
        <p:spPr bwMode="auto">
          <a:xfrm>
            <a:off x="0" y="1"/>
            <a:ext cx="9144000" cy="1190078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z="3600">
              <a:solidFill>
                <a:prstClr val="black"/>
              </a:solidFill>
              <a:latin typeface="Times New Roman" pitchFamily="18" charset="0"/>
              <a:ea typeface="MS PGothic" panose="020B0600070205080204" pitchFamily="34" charset="-128"/>
            </a:endParaRPr>
          </a:p>
        </p:txBody>
      </p:sp>
      <p:sp>
        <p:nvSpPr>
          <p:cNvPr id="16" name="Rettangolo 15"/>
          <p:cNvSpPr/>
          <p:nvPr userDrawn="1"/>
        </p:nvSpPr>
        <p:spPr bwMode="auto">
          <a:xfrm>
            <a:off x="8892480" y="6673416"/>
            <a:ext cx="251520" cy="17221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sz="3600">
              <a:solidFill>
                <a:prstClr val="black"/>
              </a:solidFill>
              <a:latin typeface="Times New Roman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Segnaposto testo 6"/>
          <p:cNvSpPr>
            <a:spLocks noGrp="1"/>
          </p:cNvSpPr>
          <p:nvPr>
            <p:ph type="body" sz="quarter" idx="12" hasCustomPrompt="1"/>
          </p:nvPr>
        </p:nvSpPr>
        <p:spPr>
          <a:xfrm>
            <a:off x="1547664" y="3388978"/>
            <a:ext cx="604867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buNone/>
              <a:defRPr lang="it-IT" sz="2800" b="0" kern="0" dirty="0">
                <a:solidFill>
                  <a:srgbClr val="1D4371"/>
                </a:solidFill>
                <a:latin typeface="Lucida Sans" panose="020B0602030504020204" pitchFamily="34" charset="0"/>
                <a:ea typeface="MS PGothic" pitchFamily="34" charset="-128"/>
                <a:cs typeface="Times New Roman" pitchFamily="18" charset="0"/>
              </a:defRPr>
            </a:lvl1pPr>
          </a:lstStyle>
          <a:p>
            <a:pPr marL="0" lvl="0" indent="0" algn="ctr">
              <a:spcBef>
                <a:spcPct val="0"/>
              </a:spcBef>
            </a:pPr>
            <a:r>
              <a:rPr lang="en-US" dirty="0"/>
              <a:t>Click to edit Master text styles</a:t>
            </a:r>
            <a:endParaRPr lang="it-IT" dirty="0"/>
          </a:p>
        </p:txBody>
      </p:sp>
      <p:sp>
        <p:nvSpPr>
          <p:cNvPr id="25" name="Segnaposto testo 6"/>
          <p:cNvSpPr>
            <a:spLocks noGrp="1"/>
          </p:cNvSpPr>
          <p:nvPr>
            <p:ph type="body" sz="quarter" idx="14" hasCustomPrompt="1"/>
          </p:nvPr>
        </p:nvSpPr>
        <p:spPr>
          <a:xfrm>
            <a:off x="3328494" y="6444060"/>
            <a:ext cx="2487013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185738" indent="-185738" algn="ctr">
              <a:buNone/>
              <a:defRPr lang="it-IT" sz="1100" b="0" kern="0" cap="small" baseline="0" dirty="0">
                <a:solidFill>
                  <a:srgbClr val="1D4371"/>
                </a:solidFill>
                <a:latin typeface="Lucida Sans" panose="020B0602030504020204" pitchFamily="34" charset="0"/>
                <a:ea typeface="MS PGothic" pitchFamily="34" charset="-128"/>
                <a:cs typeface="Times New Roman" pitchFamily="18" charset="0"/>
              </a:defRPr>
            </a:lvl1pPr>
          </a:lstStyle>
          <a:p>
            <a:pPr marL="0" lvl="0" indent="0" algn="ctr">
              <a:spcBef>
                <a:spcPct val="0"/>
              </a:spcBef>
            </a:pPr>
            <a:r>
              <a:rPr lang="en-US" dirty="0"/>
              <a:t>CONFIDENTIAL - BOZZA</a:t>
            </a:r>
            <a:endParaRPr lang="it-IT" dirty="0"/>
          </a:p>
        </p:txBody>
      </p:sp>
      <p:pic>
        <p:nvPicPr>
          <p:cNvPr id="19" name="Picture 29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243" y="10616"/>
            <a:ext cx="3127514" cy="1245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itolo 1"/>
          <p:cNvSpPr>
            <a:spLocks noGrp="1"/>
          </p:cNvSpPr>
          <p:nvPr>
            <p:ph type="ctrTitle"/>
          </p:nvPr>
        </p:nvSpPr>
        <p:spPr>
          <a:xfrm>
            <a:off x="409125" y="2060848"/>
            <a:ext cx="8325751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lang="it-IT" sz="3600" kern="0" dirty="0">
                <a:solidFill>
                  <a:schemeClr val="tx2">
                    <a:lumMod val="75000"/>
                  </a:schemeClr>
                </a:solidFill>
                <a:latin typeface="Lucida Sans" panose="020B0602030504020204" pitchFamily="34" charset="0"/>
              </a:defRPr>
            </a:lvl1pPr>
          </a:lstStyle>
          <a:p>
            <a:pPr lvl="0" algn="ctr">
              <a:spcAft>
                <a:spcPts val="400"/>
              </a:spcAft>
            </a:pPr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5"/>
          </p:nvPr>
        </p:nvSpPr>
        <p:spPr>
          <a:xfrm>
            <a:off x="2809667" y="1488027"/>
            <a:ext cx="3524666" cy="16927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it-IT" sz="1100" b="0" kern="0" cap="small" baseline="0" dirty="0">
                <a:solidFill>
                  <a:srgbClr val="1D4371"/>
                </a:solidFill>
                <a:latin typeface="Lucida Sans" panose="020B0602030504020204" pitchFamily="34" charset="0"/>
                <a:ea typeface="MS PGothic" pitchFamily="34" charset="-128"/>
                <a:cs typeface="Times New Roman" pitchFamily="18" charset="0"/>
              </a:defRPr>
            </a:lvl1pPr>
          </a:lstStyle>
          <a:p>
            <a:pPr marL="0" lvl="0" indent="0" algn="ctr">
              <a:spcBef>
                <a:spcPct val="0"/>
              </a:spcBef>
              <a:buNone/>
            </a:pPr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584913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79" y="3654734"/>
            <a:ext cx="8652443" cy="220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ttangolo 10"/>
          <p:cNvSpPr/>
          <p:nvPr userDrawn="1"/>
        </p:nvSpPr>
        <p:spPr bwMode="auto">
          <a:xfrm>
            <a:off x="0" y="1"/>
            <a:ext cx="9144000" cy="1190078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84992" tIns="42497" rIns="84992" bIns="42497" numCol="1" rtlCol="0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sz="3323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6" name="Rettangolo 15"/>
          <p:cNvSpPr/>
          <p:nvPr userDrawn="1"/>
        </p:nvSpPr>
        <p:spPr bwMode="auto">
          <a:xfrm>
            <a:off x="8892480" y="6673416"/>
            <a:ext cx="251520" cy="17221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84992" tIns="42497" rIns="84992" bIns="42497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endParaRPr lang="it-IT" sz="3323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2" name="Segnaposto testo 6"/>
          <p:cNvSpPr>
            <a:spLocks noGrp="1"/>
          </p:cNvSpPr>
          <p:nvPr>
            <p:ph type="body" sz="quarter" idx="12" hasCustomPrompt="1"/>
          </p:nvPr>
        </p:nvSpPr>
        <p:spPr>
          <a:xfrm>
            <a:off x="1547664" y="3874869"/>
            <a:ext cx="6048672" cy="397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buNone/>
              <a:defRPr lang="it-IT" sz="2585" b="0" kern="0" dirty="0">
                <a:solidFill>
                  <a:srgbClr val="1D4371"/>
                </a:solidFill>
                <a:latin typeface="Lucida Sans" panose="020B0602030504020204" pitchFamily="34" charset="0"/>
                <a:ea typeface="MS PGothic" pitchFamily="34" charset="-128"/>
                <a:cs typeface="Times New Roman" pitchFamily="18" charset="0"/>
              </a:defRPr>
            </a:lvl1pPr>
          </a:lstStyle>
          <a:p>
            <a:pPr marL="0" lvl="0" indent="0" algn="ctr">
              <a:spcBef>
                <a:spcPct val="0"/>
              </a:spcBef>
            </a:pPr>
            <a:r>
              <a:rPr lang="en-US" dirty="0"/>
              <a:t>Click to edit Master text styles</a:t>
            </a:r>
            <a:endParaRPr lang="it-IT" dirty="0"/>
          </a:p>
        </p:txBody>
      </p:sp>
      <p:sp>
        <p:nvSpPr>
          <p:cNvPr id="25" name="Segnaposto testo 6"/>
          <p:cNvSpPr>
            <a:spLocks noGrp="1"/>
          </p:cNvSpPr>
          <p:nvPr>
            <p:ph type="body" sz="quarter" idx="14" hasCustomPrompt="1"/>
          </p:nvPr>
        </p:nvSpPr>
        <p:spPr>
          <a:xfrm>
            <a:off x="3328494" y="6444060"/>
            <a:ext cx="2487013" cy="156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171455" indent="-171455" algn="ctr">
              <a:buNone/>
              <a:defRPr lang="it-IT" sz="1015" b="0" kern="0" cap="small" baseline="0" dirty="0">
                <a:solidFill>
                  <a:srgbClr val="1D4371"/>
                </a:solidFill>
                <a:latin typeface="Lucida Sans" panose="020B0602030504020204" pitchFamily="34" charset="0"/>
                <a:ea typeface="MS PGothic" pitchFamily="34" charset="-128"/>
                <a:cs typeface="Times New Roman" pitchFamily="18" charset="0"/>
              </a:defRPr>
            </a:lvl1pPr>
          </a:lstStyle>
          <a:p>
            <a:pPr marL="0" lvl="0" indent="0" algn="ctr">
              <a:spcBef>
                <a:spcPct val="0"/>
              </a:spcBef>
            </a:pPr>
            <a:r>
              <a:rPr lang="en-US" dirty="0"/>
              <a:t>CONFIDENTIAL - BOZZA</a:t>
            </a:r>
            <a:endParaRPr lang="it-IT" dirty="0"/>
          </a:p>
        </p:txBody>
      </p:sp>
      <p:sp>
        <p:nvSpPr>
          <p:cNvPr id="20" name="Titolo 1"/>
          <p:cNvSpPr>
            <a:spLocks noGrp="1"/>
          </p:cNvSpPr>
          <p:nvPr>
            <p:ph type="ctrTitle"/>
          </p:nvPr>
        </p:nvSpPr>
        <p:spPr>
          <a:xfrm>
            <a:off x="409125" y="2632018"/>
            <a:ext cx="8325751" cy="1022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lang="it-IT" sz="3323" kern="0" dirty="0">
                <a:solidFill>
                  <a:schemeClr val="tx2">
                    <a:lumMod val="75000"/>
                  </a:schemeClr>
                </a:solidFill>
                <a:latin typeface="Lucida Sans" panose="020B0602030504020204" pitchFamily="34" charset="0"/>
              </a:defRPr>
            </a:lvl1pPr>
          </a:lstStyle>
          <a:p>
            <a:pPr lvl="0" algn="ctr">
              <a:spcAft>
                <a:spcPts val="369"/>
              </a:spcAft>
            </a:pPr>
            <a:r>
              <a:rPr lang="it-IT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7151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8615" y="469901"/>
            <a:ext cx="7836877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it-IT" altLang="it-IT"/>
              <a:t>Fare clic per modificare lo stile del titolo</a:t>
            </a:r>
            <a:endParaRPr lang="en-GB" altLang="it-IT" dirty="0"/>
          </a:p>
        </p:txBody>
      </p:sp>
    </p:spTree>
    <p:extLst>
      <p:ext uri="{BB962C8B-B14F-4D97-AF65-F5344CB8AC3E}">
        <p14:creationId xmlns:p14="http://schemas.microsoft.com/office/powerpoint/2010/main" val="804153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466" y="1589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2" name="Object 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" y="1589"/>
                        <a:ext cx="1465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Line 9"/>
          <p:cNvSpPr>
            <a:spLocks noChangeShapeType="1"/>
          </p:cNvSpPr>
          <p:nvPr userDrawn="1"/>
        </p:nvSpPr>
        <p:spPr bwMode="auto">
          <a:xfrm>
            <a:off x="58615" y="900113"/>
            <a:ext cx="8997462" cy="0"/>
          </a:xfrm>
          <a:prstGeom prst="line">
            <a:avLst/>
          </a:prstGeom>
          <a:noFill/>
          <a:ln w="19050">
            <a:solidFill>
              <a:srgbClr val="182F7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400">
              <a:solidFill>
                <a:prstClr val="black"/>
              </a:solidFill>
              <a:ea typeface="MS PGothic" panose="020B0600070205080204" pitchFamily="34" charset="-128"/>
            </a:endParaRPr>
          </a:p>
        </p:txBody>
      </p:sp>
      <p:sp>
        <p:nvSpPr>
          <p:cNvPr id="4" name="Segnaposto numero diapositiva 2"/>
          <p:cNvSpPr txBox="1">
            <a:spLocks/>
          </p:cNvSpPr>
          <p:nvPr userDrawn="1"/>
        </p:nvSpPr>
        <p:spPr bwMode="auto">
          <a:xfrm>
            <a:off x="8915013" y="6689726"/>
            <a:ext cx="141064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54A7C003-8D24-42A3-83C7-FDF177EFF6CE}" type="slidenum">
              <a:rPr lang="it-IT" altLang="it-IT" sz="800" smtClean="0">
                <a:solidFill>
                  <a:prstClr val="white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it-IT" altLang="it-IT" sz="800">
              <a:solidFill>
                <a:prstClr val="white"/>
              </a:solidFill>
            </a:endParaRPr>
          </a:p>
        </p:txBody>
      </p:sp>
      <p:sp>
        <p:nvSpPr>
          <p:cNvPr id="5" name="Rettangolo 4"/>
          <p:cNvSpPr>
            <a:spLocks noChangeArrowheads="1"/>
          </p:cNvSpPr>
          <p:nvPr userDrawn="1"/>
        </p:nvSpPr>
        <p:spPr bwMode="auto">
          <a:xfrm>
            <a:off x="52754" y="836614"/>
            <a:ext cx="9013581" cy="128587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lIns="92075" tIns="46038" rIns="92075" bIns="46038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 altLang="it-IT" sz="360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762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79" y="3654734"/>
            <a:ext cx="8652443" cy="220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ttangolo 10"/>
          <p:cNvSpPr/>
          <p:nvPr userDrawn="1"/>
        </p:nvSpPr>
        <p:spPr bwMode="auto">
          <a:xfrm>
            <a:off x="0" y="1"/>
            <a:ext cx="9144000" cy="1190078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84992" tIns="42497" rIns="84992" bIns="42497" numCol="1" rtlCol="0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sz="3323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6" name="Rettangolo 15"/>
          <p:cNvSpPr/>
          <p:nvPr userDrawn="1"/>
        </p:nvSpPr>
        <p:spPr bwMode="auto">
          <a:xfrm>
            <a:off x="8892480" y="6673416"/>
            <a:ext cx="251520" cy="17221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84992" tIns="42497" rIns="84992" bIns="42497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endParaRPr lang="it-IT" sz="3323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2" name="Segnaposto testo 6"/>
          <p:cNvSpPr>
            <a:spLocks noGrp="1"/>
          </p:cNvSpPr>
          <p:nvPr>
            <p:ph type="body" sz="quarter" idx="12" hasCustomPrompt="1"/>
          </p:nvPr>
        </p:nvSpPr>
        <p:spPr>
          <a:xfrm>
            <a:off x="1547664" y="3874869"/>
            <a:ext cx="6048672" cy="397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buNone/>
              <a:defRPr lang="it-IT" sz="2585" b="0" kern="0" dirty="0">
                <a:solidFill>
                  <a:srgbClr val="1D4371"/>
                </a:solidFill>
                <a:latin typeface="Lucida Sans" panose="020B0602030504020204" pitchFamily="34" charset="0"/>
                <a:ea typeface="MS PGothic" pitchFamily="34" charset="-128"/>
                <a:cs typeface="Times New Roman" pitchFamily="18" charset="0"/>
              </a:defRPr>
            </a:lvl1pPr>
          </a:lstStyle>
          <a:p>
            <a:pPr marL="0" lvl="0" indent="0" algn="ctr">
              <a:spcBef>
                <a:spcPct val="0"/>
              </a:spcBef>
            </a:pPr>
            <a:r>
              <a:rPr lang="en-US" dirty="0"/>
              <a:t>Click to edit Master text styles</a:t>
            </a:r>
            <a:endParaRPr lang="it-IT" dirty="0"/>
          </a:p>
        </p:txBody>
      </p:sp>
      <p:sp>
        <p:nvSpPr>
          <p:cNvPr id="25" name="Segnaposto testo 6"/>
          <p:cNvSpPr>
            <a:spLocks noGrp="1"/>
          </p:cNvSpPr>
          <p:nvPr>
            <p:ph type="body" sz="quarter" idx="14" hasCustomPrompt="1"/>
          </p:nvPr>
        </p:nvSpPr>
        <p:spPr>
          <a:xfrm>
            <a:off x="3328494" y="6444060"/>
            <a:ext cx="2487013" cy="156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171455" indent="-171455" algn="ctr">
              <a:buNone/>
              <a:defRPr lang="it-IT" sz="1015" b="0" kern="0" cap="small" baseline="0" dirty="0">
                <a:solidFill>
                  <a:srgbClr val="1D4371"/>
                </a:solidFill>
                <a:latin typeface="Lucida Sans" panose="020B0602030504020204" pitchFamily="34" charset="0"/>
                <a:ea typeface="MS PGothic" pitchFamily="34" charset="-128"/>
                <a:cs typeface="Times New Roman" pitchFamily="18" charset="0"/>
              </a:defRPr>
            </a:lvl1pPr>
          </a:lstStyle>
          <a:p>
            <a:pPr marL="0" lvl="0" indent="0" algn="ctr">
              <a:spcBef>
                <a:spcPct val="0"/>
              </a:spcBef>
            </a:pPr>
            <a:r>
              <a:rPr lang="en-US" dirty="0"/>
              <a:t>CONFIDENTIAL - BOZZA</a:t>
            </a:r>
            <a:endParaRPr lang="it-IT" dirty="0"/>
          </a:p>
        </p:txBody>
      </p:sp>
      <p:sp>
        <p:nvSpPr>
          <p:cNvPr id="20" name="Titolo 1"/>
          <p:cNvSpPr>
            <a:spLocks noGrp="1"/>
          </p:cNvSpPr>
          <p:nvPr>
            <p:ph type="ctrTitle"/>
          </p:nvPr>
        </p:nvSpPr>
        <p:spPr>
          <a:xfrm>
            <a:off x="409125" y="2632018"/>
            <a:ext cx="8325751" cy="1022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lang="it-IT" sz="3323" kern="0" dirty="0">
                <a:solidFill>
                  <a:schemeClr val="tx2">
                    <a:lumMod val="75000"/>
                  </a:schemeClr>
                </a:solidFill>
                <a:latin typeface="Lucida Sans" panose="020B0602030504020204" pitchFamily="34" charset="0"/>
              </a:defRPr>
            </a:lvl1pPr>
          </a:lstStyle>
          <a:p>
            <a:pPr lvl="0" algn="ctr">
              <a:spcAft>
                <a:spcPts val="369"/>
              </a:spcAft>
            </a:pPr>
            <a:r>
              <a:rPr lang="it-IT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66195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5" hidden="1"/>
          <p:cNvGraphicFramePr>
            <a:graphicFrameLocks noChangeAspect="1"/>
          </p:cNvGraphicFramePr>
          <p:nvPr>
            <p:custDataLst>
              <p:tags r:id="rId9"/>
            </p:custDataLst>
          </p:nvPr>
        </p:nvGraphicFramePr>
        <p:xfrm>
          <a:off x="1466" y="1589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think-cell Slide" r:id="rId10" imgW="360" imgH="360" progId="TCLayout.ActiveDocument.1">
                  <p:embed/>
                </p:oleObj>
              </mc:Choice>
              <mc:Fallback>
                <p:oleObj name="think-cell Slide" r:id="rId10" imgW="360" imgH="360" progId="TCLayout.ActiveDocument.1">
                  <p:embed/>
                  <p:pic>
                    <p:nvPicPr>
                      <p:cNvPr id="1026" name="Object 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" y="1589"/>
                        <a:ext cx="1465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Line 9"/>
          <p:cNvSpPr>
            <a:spLocks noChangeShapeType="1"/>
          </p:cNvSpPr>
          <p:nvPr/>
        </p:nvSpPr>
        <p:spPr bwMode="auto">
          <a:xfrm>
            <a:off x="58615" y="900113"/>
            <a:ext cx="8997462" cy="0"/>
          </a:xfrm>
          <a:prstGeom prst="line">
            <a:avLst/>
          </a:prstGeom>
          <a:noFill/>
          <a:ln w="19050">
            <a:solidFill>
              <a:srgbClr val="182F7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400">
              <a:solidFill>
                <a:prstClr val="black"/>
              </a:solidFill>
              <a:ea typeface="MS PGothic" panose="020B0600070205080204" pitchFamily="34" charset="-128"/>
            </a:endParaRP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335" y="1412875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GB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8615" y="469901"/>
            <a:ext cx="7836877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it-IT" altLang="it-IT"/>
              <a:t>Fare clic per modificare lo stile del titolo</a:t>
            </a:r>
            <a:endParaRPr lang="en-GB" altLang="it-IT" dirty="0"/>
          </a:p>
        </p:txBody>
      </p:sp>
      <p:sp>
        <p:nvSpPr>
          <p:cNvPr id="1030" name="Segnaposto numero diapositiva 2"/>
          <p:cNvSpPr txBox="1">
            <a:spLocks/>
          </p:cNvSpPr>
          <p:nvPr/>
        </p:nvSpPr>
        <p:spPr bwMode="auto">
          <a:xfrm>
            <a:off x="8915013" y="6689726"/>
            <a:ext cx="141064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E2783F10-4188-4C3D-A44B-561120F552B5}" type="slidenum">
              <a:rPr lang="it-IT" altLang="it-IT" sz="800" smtClean="0">
                <a:solidFill>
                  <a:srgbClr val="00000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it-IT" altLang="it-IT" sz="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99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63" r:id="rId4"/>
    <p:sldLayoutId id="2147483664" r:id="rId5"/>
    <p:sldLayoutId id="2147483665" r:id="rId6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GB" sz="2800" b="1" dirty="0">
          <a:solidFill>
            <a:schemeClr val="tx2">
              <a:lumMod val="50000"/>
            </a:schemeClr>
          </a:solidFill>
          <a:latin typeface="+mj-lt"/>
          <a:ea typeface="MS PGothic" pitchFamily="34" charset="-128"/>
          <a:cs typeface="Times New Roman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3366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PGothic" pitchFamily="34" charset="-128"/>
          <a:cs typeface="Times New Roman" panose="02020603050405020304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3366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PGothic" pitchFamily="34" charset="-128"/>
          <a:cs typeface="Times New Roman" panose="02020603050405020304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3366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PGothic" pitchFamily="34" charset="-128"/>
          <a:cs typeface="Times New Roman" panose="02020603050405020304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3366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PGothic" pitchFamily="34" charset="-128"/>
          <a:cs typeface="Times New Roman" panose="02020603050405020304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185738" indent="-1857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Arial" charset="0"/>
          <a:ea typeface="+mn-ea"/>
          <a:cs typeface="+mn-cs"/>
        </a:defRPr>
      </a:lvl1pPr>
      <a:lvl2pPr marL="357188" indent="-16986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Arial" charset="0"/>
          <a:ea typeface="+mn-ea"/>
        </a:defRPr>
      </a:lvl2pPr>
      <a:lvl3pPr marL="542925" indent="-1841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."/>
        <a:defRPr sz="1600">
          <a:solidFill>
            <a:schemeClr val="tx1"/>
          </a:solidFill>
          <a:latin typeface="Arial" charset="0"/>
          <a:ea typeface="+mn-ea"/>
        </a:defRPr>
      </a:lvl3pPr>
      <a:lvl4pPr marL="715963" indent="-1714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Arial" charset="0"/>
          <a:ea typeface="+mn-ea"/>
        </a:defRPr>
      </a:lvl4pPr>
      <a:lvl5pPr marL="901700" indent="-1841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."/>
        <a:defRPr sz="1600">
          <a:solidFill>
            <a:schemeClr val="tx1"/>
          </a:solidFill>
          <a:latin typeface="Arial" charset="0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it-IT" dirty="0"/>
              <a:t>Portovesme, 22 dicembre 2017</a:t>
            </a:r>
          </a:p>
        </p:txBody>
      </p:sp>
      <p:sp>
        <p:nvSpPr>
          <p:cNvPr id="6" name="Titolo 5"/>
          <p:cNvSpPr>
            <a:spLocks noGrp="1"/>
          </p:cNvSpPr>
          <p:nvPr>
            <p:ph type="ctrTitle"/>
          </p:nvPr>
        </p:nvSpPr>
        <p:spPr>
          <a:xfrm>
            <a:off x="409125" y="2608294"/>
            <a:ext cx="8325751" cy="1046440"/>
          </a:xfrm>
        </p:spPr>
        <p:txBody>
          <a:bodyPr/>
          <a:lstStyle/>
          <a:p>
            <a:r>
              <a:rPr lang="it-IT" sz="3600" dirty="0">
                <a:solidFill>
                  <a:srgbClr val="4F81BD">
                    <a:lumMod val="50000"/>
                  </a:srgbClr>
                </a:solidFill>
                <a:latin typeface="Arial"/>
              </a:rPr>
              <a:t>Portovesme  </a:t>
            </a:r>
            <a:r>
              <a:rPr lang="it-IT" sz="2585" dirty="0">
                <a:solidFill>
                  <a:srgbClr val="4F81BD">
                    <a:lumMod val="50000"/>
                  </a:srgbClr>
                </a:solidFill>
                <a:latin typeface="Arial"/>
              </a:rPr>
              <a:t/>
            </a:r>
            <a:br>
              <a:rPr lang="it-IT" sz="2585" dirty="0">
                <a:solidFill>
                  <a:srgbClr val="4F81BD">
                    <a:lumMod val="50000"/>
                  </a:srgbClr>
                </a:solidFill>
                <a:latin typeface="Arial"/>
              </a:rPr>
            </a:br>
            <a:r>
              <a:rPr lang="it-IT" sz="3200" dirty="0">
                <a:solidFill>
                  <a:srgbClr val="4F81BD">
                    <a:lumMod val="50000"/>
                  </a:srgbClr>
                </a:solidFill>
                <a:latin typeface="Arial"/>
              </a:rPr>
              <a:t>Progetto di riavvio degli impianti</a:t>
            </a:r>
            <a:endParaRPr lang="it-IT" dirty="0"/>
          </a:p>
        </p:txBody>
      </p:sp>
      <p:pic>
        <p:nvPicPr>
          <p:cNvPr id="9" name="Picture 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99" y="31924"/>
            <a:ext cx="3657602" cy="1456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3695" y="418382"/>
            <a:ext cx="1595254" cy="981709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4" y="484593"/>
            <a:ext cx="1452386" cy="886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842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40"/>
          <p:cNvSpPr>
            <a:spLocks noChangeArrowheads="1"/>
          </p:cNvSpPr>
          <p:nvPr/>
        </p:nvSpPr>
        <p:spPr bwMode="auto">
          <a:xfrm>
            <a:off x="51710" y="2579011"/>
            <a:ext cx="2397202" cy="848533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square" lIns="36000" tIns="36000" rIns="36000" bIns="36000" anchor="t" anchorCtr="0">
            <a:noAutofit/>
          </a:bodyPr>
          <a:lstStyle/>
          <a:p>
            <a:pPr eaLnBrk="0" fontAlgn="base" hangingPunct="0">
              <a:spcAft>
                <a:spcPct val="0"/>
              </a:spcAft>
              <a:buClr>
                <a:srgbClr val="000000"/>
              </a:buClr>
            </a:pPr>
            <a:r>
              <a:rPr lang="it-IT" sz="1300" b="1" dirty="0">
                <a:ea typeface="MS PGothic" panose="020B0600070205080204" pitchFamily="34" charset="-128"/>
              </a:rPr>
              <a:t>Chiusura Portovesme nel contesto di piano di ristrutturazione globale dell'azienda </a:t>
            </a:r>
          </a:p>
          <a:p>
            <a:pPr eaLnBrk="0" fontAlgn="base" hangingPunct="0">
              <a:spcAft>
                <a:spcPct val="0"/>
              </a:spcAft>
              <a:buClr>
                <a:srgbClr val="000000"/>
              </a:buClr>
            </a:pPr>
            <a:endParaRPr lang="it-IT" sz="1300" b="1" dirty="0">
              <a:ea typeface="MS PGothic" panose="020B0600070205080204" pitchFamily="34" charset="-128"/>
            </a:endParaRPr>
          </a:p>
        </p:txBody>
      </p:sp>
      <p:sp>
        <p:nvSpPr>
          <p:cNvPr id="39" name="Rectangle 240"/>
          <p:cNvSpPr>
            <a:spLocks noChangeArrowheads="1"/>
          </p:cNvSpPr>
          <p:nvPr/>
        </p:nvSpPr>
        <p:spPr bwMode="auto">
          <a:xfrm>
            <a:off x="51710" y="3474818"/>
            <a:ext cx="2397202" cy="5301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square" lIns="36000" tIns="36000" rIns="36000" bIns="36000" anchor="t" anchorCtr="0">
            <a:noAutofit/>
          </a:bodyPr>
          <a:lstStyle/>
          <a:p>
            <a:pPr eaLnBrk="0" fontAlgn="base" hangingPunct="0">
              <a:spcAft>
                <a:spcPct val="0"/>
              </a:spcAft>
              <a:buClr>
                <a:srgbClr val="000000"/>
              </a:buClr>
            </a:pPr>
            <a:r>
              <a:rPr lang="it-IT" sz="1300" b="1" dirty="0">
                <a:ea typeface="MS PGothic" panose="020B0600070205080204" pitchFamily="34" charset="-128"/>
              </a:rPr>
              <a:t>Avvio progetto di rilancio con </a:t>
            </a:r>
            <a:r>
              <a:rPr lang="it-IT" sz="1300" b="1" dirty="0" err="1">
                <a:ea typeface="MS PGothic" panose="020B0600070205080204" pitchFamily="34" charset="-128"/>
              </a:rPr>
              <a:t>Glencore</a:t>
            </a:r>
            <a:r>
              <a:rPr lang="it-IT" sz="1300" b="1" dirty="0">
                <a:ea typeface="MS PGothic" panose="020B0600070205080204" pitchFamily="34" charset="-128"/>
              </a:rPr>
              <a:t> </a:t>
            </a:r>
          </a:p>
        </p:txBody>
      </p:sp>
      <p:sp>
        <p:nvSpPr>
          <p:cNvPr id="48" name="Rectangle 240"/>
          <p:cNvSpPr>
            <a:spLocks noChangeArrowheads="1"/>
          </p:cNvSpPr>
          <p:nvPr/>
        </p:nvSpPr>
        <p:spPr bwMode="auto">
          <a:xfrm>
            <a:off x="51710" y="2040393"/>
            <a:ext cx="2397202" cy="491344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square" lIns="36000" tIns="36000" rIns="36000" bIns="36000" anchor="t" anchorCtr="0">
            <a:noAutofit/>
          </a:bodyPr>
          <a:lstStyle/>
          <a:p>
            <a:pPr eaLnBrk="0" fontAlgn="base" hangingPunct="0">
              <a:spcAft>
                <a:spcPct val="0"/>
              </a:spcAft>
              <a:buClr>
                <a:srgbClr val="000000"/>
              </a:buClr>
            </a:pPr>
            <a:r>
              <a:rPr lang="it-IT" sz="1300" b="1" dirty="0">
                <a:ea typeface="MS PGothic" panose="020B0600070205080204" pitchFamily="34" charset="-128"/>
              </a:rPr>
              <a:t>Apertura vertenza sindacale: riduzione occupazione  </a:t>
            </a:r>
          </a:p>
        </p:txBody>
      </p:sp>
      <p:sp>
        <p:nvSpPr>
          <p:cNvPr id="71" name="Rectangle 240"/>
          <p:cNvSpPr>
            <a:spLocks noChangeArrowheads="1"/>
          </p:cNvSpPr>
          <p:nvPr/>
        </p:nvSpPr>
        <p:spPr bwMode="auto">
          <a:xfrm>
            <a:off x="51710" y="1311054"/>
            <a:ext cx="2397202" cy="68206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square" lIns="36000" tIns="36000" rIns="36000" bIns="36000" anchor="t" anchorCtr="0">
            <a:noAutofit/>
          </a:bodyPr>
          <a:lstStyle/>
          <a:p>
            <a:pPr eaLnBrk="0" fontAlgn="base" hangingPunct="0">
              <a:spcAft>
                <a:spcPct val="0"/>
              </a:spcAft>
              <a:buClr>
                <a:srgbClr val="000000"/>
              </a:buClr>
            </a:pPr>
            <a:r>
              <a:rPr lang="it-IT" sz="1300" b="1" dirty="0">
                <a:ea typeface="MS PGothic" panose="020B0600070205080204" pitchFamily="34" charset="-128"/>
              </a:rPr>
              <a:t>Gestione Alcoa: acquisizione di </a:t>
            </a:r>
            <a:r>
              <a:rPr lang="it-IT" sz="1300" b="1" dirty="0" err="1">
                <a:ea typeface="MS PGothic" panose="020B0600070205080204" pitchFamily="34" charset="-128"/>
              </a:rPr>
              <a:t>Alumix</a:t>
            </a:r>
            <a:r>
              <a:rPr lang="it-IT" sz="1300" b="1" dirty="0">
                <a:ea typeface="MS PGothic" panose="020B0600070205080204" pitchFamily="34" charset="-128"/>
              </a:rPr>
              <a:t> </a:t>
            </a:r>
            <a:r>
              <a:rPr lang="it-IT" sz="1300" dirty="0">
                <a:ea typeface="MS PGothic" panose="020B0600070205080204" pitchFamily="34" charset="-128"/>
              </a:rPr>
              <a:t>(società a partecipazione statale)</a:t>
            </a:r>
          </a:p>
        </p:txBody>
      </p:sp>
      <p:sp>
        <p:nvSpPr>
          <p:cNvPr id="76" name="Rectangle 240"/>
          <p:cNvSpPr>
            <a:spLocks noChangeArrowheads="1"/>
          </p:cNvSpPr>
          <p:nvPr/>
        </p:nvSpPr>
        <p:spPr bwMode="auto">
          <a:xfrm>
            <a:off x="51710" y="4048395"/>
            <a:ext cx="2397202" cy="266858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square" lIns="36000" tIns="36000" rIns="36000" bIns="36000" anchor="t" anchorCtr="0">
            <a:noAutofit/>
          </a:bodyPr>
          <a:lstStyle/>
          <a:p>
            <a:pPr eaLnBrk="0" fontAlgn="base" hangingPunct="0">
              <a:spcAft>
                <a:spcPct val="0"/>
              </a:spcAft>
              <a:buClr>
                <a:srgbClr val="000000"/>
              </a:buClr>
            </a:pPr>
            <a:r>
              <a:rPr lang="it-IT" sz="1300" b="1" dirty="0">
                <a:ea typeface="MS PGothic" panose="020B0600070205080204" pitchFamily="34" charset="-128"/>
              </a:rPr>
              <a:t>Avvio progetto di rilancio con </a:t>
            </a:r>
            <a:r>
              <a:rPr lang="it-IT" sz="1300" b="1" dirty="0" err="1">
                <a:ea typeface="MS PGothic" panose="020B0600070205080204" pitchFamily="34" charset="-128"/>
              </a:rPr>
              <a:t>Sider</a:t>
            </a:r>
            <a:r>
              <a:rPr lang="it-IT" sz="1300" b="1" dirty="0">
                <a:ea typeface="MS PGothic" panose="020B0600070205080204" pitchFamily="34" charset="-128"/>
              </a:rPr>
              <a:t> </a:t>
            </a:r>
            <a:r>
              <a:rPr lang="it-IT" sz="1300" b="1" dirty="0" err="1">
                <a:ea typeface="MS PGothic" panose="020B0600070205080204" pitchFamily="34" charset="-128"/>
              </a:rPr>
              <a:t>Alloys</a:t>
            </a:r>
            <a:r>
              <a:rPr lang="it-IT" sz="1300" b="1" dirty="0">
                <a:ea typeface="MS PGothic" panose="020B0600070205080204" pitchFamily="34" charset="-128"/>
              </a:rPr>
              <a:t> (SA)</a:t>
            </a:r>
          </a:p>
        </p:txBody>
      </p:sp>
      <p:sp>
        <p:nvSpPr>
          <p:cNvPr id="109" name="Line 128"/>
          <p:cNvSpPr>
            <a:spLocks noChangeShapeType="1"/>
          </p:cNvSpPr>
          <p:nvPr/>
        </p:nvSpPr>
        <p:spPr bwMode="auto">
          <a:xfrm rot="16200000" flipV="1">
            <a:off x="349565" y="4006138"/>
            <a:ext cx="5472609" cy="6242"/>
          </a:xfrm>
          <a:prstGeom prst="line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/>
          <a:lstStyle/>
          <a:p>
            <a:pPr eaLnBrk="0" fontAlgn="base" hangingPunct="0">
              <a:spcAft>
                <a:spcPct val="0"/>
              </a:spcAft>
            </a:pPr>
            <a:endParaRPr lang="it-IT" sz="1100">
              <a:solidFill>
                <a:prstClr val="black"/>
              </a:solidFill>
              <a:ea typeface="MS PGothic" panose="020B0600070205080204" pitchFamily="34" charset="-128"/>
            </a:endParaRPr>
          </a:p>
        </p:txBody>
      </p:sp>
      <p:sp>
        <p:nvSpPr>
          <p:cNvPr id="110" name="Line 128"/>
          <p:cNvSpPr>
            <a:spLocks noChangeShapeType="1"/>
          </p:cNvSpPr>
          <p:nvPr/>
        </p:nvSpPr>
        <p:spPr bwMode="auto">
          <a:xfrm rot="16200000" flipV="1">
            <a:off x="981282" y="3997727"/>
            <a:ext cx="5472607" cy="23062"/>
          </a:xfrm>
          <a:prstGeom prst="line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/>
          <a:lstStyle/>
          <a:p>
            <a:pPr eaLnBrk="0" fontAlgn="base" hangingPunct="0">
              <a:spcAft>
                <a:spcPct val="0"/>
              </a:spcAft>
            </a:pPr>
            <a:endParaRPr lang="it-IT" sz="1100">
              <a:solidFill>
                <a:prstClr val="black"/>
              </a:solidFill>
              <a:ea typeface="MS PGothic" panose="020B0600070205080204" pitchFamily="34" charset="-128"/>
            </a:endParaRPr>
          </a:p>
        </p:txBody>
      </p:sp>
      <p:sp>
        <p:nvSpPr>
          <p:cNvPr id="68" name="Line 128"/>
          <p:cNvSpPr>
            <a:spLocks noChangeShapeType="1"/>
          </p:cNvSpPr>
          <p:nvPr/>
        </p:nvSpPr>
        <p:spPr bwMode="auto">
          <a:xfrm rot="16200000">
            <a:off x="2675083" y="4009258"/>
            <a:ext cx="5472606" cy="0"/>
          </a:xfrm>
          <a:prstGeom prst="line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/>
          <a:lstStyle/>
          <a:p>
            <a:pPr eaLnBrk="0" fontAlgn="base" hangingPunct="0">
              <a:spcAft>
                <a:spcPct val="0"/>
              </a:spcAft>
            </a:pPr>
            <a:endParaRPr lang="it-IT" sz="1100">
              <a:solidFill>
                <a:prstClr val="black"/>
              </a:solidFill>
              <a:ea typeface="MS PGothic" panose="020B0600070205080204" pitchFamily="34" charset="-128"/>
            </a:endParaRPr>
          </a:p>
        </p:txBody>
      </p:sp>
      <p:sp>
        <p:nvSpPr>
          <p:cNvPr id="72" name="Line 128"/>
          <p:cNvSpPr>
            <a:spLocks noChangeShapeType="1"/>
          </p:cNvSpPr>
          <p:nvPr/>
        </p:nvSpPr>
        <p:spPr bwMode="auto">
          <a:xfrm rot="16200000">
            <a:off x="3416370" y="4009258"/>
            <a:ext cx="5472608" cy="0"/>
          </a:xfrm>
          <a:prstGeom prst="line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/>
          <a:lstStyle/>
          <a:p>
            <a:pPr eaLnBrk="0" fontAlgn="base" hangingPunct="0">
              <a:spcAft>
                <a:spcPct val="0"/>
              </a:spcAft>
            </a:pPr>
            <a:endParaRPr lang="it-IT" sz="1100">
              <a:solidFill>
                <a:prstClr val="black"/>
              </a:solidFill>
              <a:ea typeface="MS PGothic" panose="020B0600070205080204" pitchFamily="34" charset="-128"/>
            </a:endParaRPr>
          </a:p>
        </p:txBody>
      </p:sp>
      <p:sp>
        <p:nvSpPr>
          <p:cNvPr id="79" name="Line 128"/>
          <p:cNvSpPr>
            <a:spLocks noChangeShapeType="1"/>
          </p:cNvSpPr>
          <p:nvPr/>
        </p:nvSpPr>
        <p:spPr bwMode="auto">
          <a:xfrm rot="16200000" flipV="1">
            <a:off x="4184771" y="4008136"/>
            <a:ext cx="5472609" cy="2245"/>
          </a:xfrm>
          <a:prstGeom prst="line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/>
          <a:lstStyle/>
          <a:p>
            <a:pPr eaLnBrk="0" fontAlgn="base" hangingPunct="0">
              <a:spcAft>
                <a:spcPct val="0"/>
              </a:spcAft>
            </a:pPr>
            <a:endParaRPr lang="it-IT" sz="1100">
              <a:solidFill>
                <a:prstClr val="black"/>
              </a:solidFill>
              <a:ea typeface="MS PGothic" panose="020B0600070205080204" pitchFamily="34" charset="-128"/>
            </a:endParaRPr>
          </a:p>
        </p:txBody>
      </p:sp>
      <p:sp>
        <p:nvSpPr>
          <p:cNvPr id="80" name="Line 128"/>
          <p:cNvSpPr>
            <a:spLocks noChangeShapeType="1"/>
          </p:cNvSpPr>
          <p:nvPr/>
        </p:nvSpPr>
        <p:spPr bwMode="auto">
          <a:xfrm rot="16200000">
            <a:off x="1940476" y="3973254"/>
            <a:ext cx="5400599" cy="1"/>
          </a:xfrm>
          <a:prstGeom prst="line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/>
          <a:lstStyle/>
          <a:p>
            <a:pPr eaLnBrk="0" fontAlgn="base" hangingPunct="0">
              <a:spcAft>
                <a:spcPct val="0"/>
              </a:spcAft>
            </a:pPr>
            <a:endParaRPr lang="it-IT" sz="1100">
              <a:solidFill>
                <a:prstClr val="black"/>
              </a:solidFill>
              <a:ea typeface="MS PGothic" panose="020B0600070205080204" pitchFamily="34" charset="-128"/>
            </a:endParaRPr>
          </a:p>
        </p:txBody>
      </p:sp>
      <p:sp>
        <p:nvSpPr>
          <p:cNvPr id="84" name="Pentagono 83"/>
          <p:cNvSpPr/>
          <p:nvPr/>
        </p:nvSpPr>
        <p:spPr bwMode="auto">
          <a:xfrm>
            <a:off x="2490654" y="1538102"/>
            <a:ext cx="570656" cy="216830"/>
          </a:xfrm>
          <a:prstGeom prst="homePlate">
            <a:avLst>
              <a:gd name="adj" fmla="val 19912"/>
            </a:avLst>
          </a:prstGeom>
          <a:solidFill>
            <a:srgbClr val="4986C3"/>
          </a:solidFill>
          <a:ln>
            <a:noFill/>
          </a:ln>
          <a:effectLst/>
          <a:extLst/>
        </p:spPr>
        <p:txBody>
          <a:bodyPr wrap="square" lIns="0" tIns="0" rIns="0" bIns="0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2400" b="1" dirty="0">
              <a:solidFill>
                <a:prstClr val="white"/>
              </a:solidFill>
              <a:ea typeface="MS PGothic" panose="020B0600070205080204" pitchFamily="34" charset="-128"/>
            </a:endParaRPr>
          </a:p>
        </p:txBody>
      </p:sp>
      <p:sp>
        <p:nvSpPr>
          <p:cNvPr id="93" name="Rectangle 4101"/>
          <p:cNvSpPr>
            <a:spLocks noChangeArrowheads="1"/>
          </p:cNvSpPr>
          <p:nvPr/>
        </p:nvSpPr>
        <p:spPr bwMode="auto">
          <a:xfrm>
            <a:off x="5246330" y="2984519"/>
            <a:ext cx="1157752" cy="40568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  <a:extLst/>
        </p:spPr>
        <p:txBody>
          <a:bodyPr wrap="square" lIns="18000" tIns="18000" rIns="18000" bIns="180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01675" indent="-338138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584325" indent="-70326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3713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43100" indent="-1841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003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575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147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719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prstClr val="black"/>
                </a:solidFill>
                <a:ea typeface="MS PGothic" panose="020B0600070205080204" pitchFamily="34" charset="-128"/>
              </a:rPr>
              <a:t>Cessazione attività </a:t>
            </a:r>
            <a:r>
              <a:rPr lang="it-IT" sz="1200" dirty="0" err="1">
                <a:solidFill>
                  <a:prstClr val="black"/>
                </a:solidFill>
                <a:ea typeface="MS PGothic" panose="020B0600070205080204" pitchFamily="34" charset="-128"/>
              </a:rPr>
              <a:t>Smelter</a:t>
            </a:r>
            <a:r>
              <a:rPr lang="it-IT" sz="1200" dirty="0">
                <a:solidFill>
                  <a:prstClr val="black"/>
                </a:solidFill>
                <a:ea typeface="MS PGothic" panose="020B0600070205080204" pitchFamily="34" charset="-128"/>
              </a:rPr>
              <a:t> </a:t>
            </a:r>
            <a:endParaRPr lang="it-IT" altLang="it-IT" sz="1200" b="1" i="1" dirty="0">
              <a:solidFill>
                <a:prstClr val="black"/>
              </a:solidFill>
              <a:ea typeface="MS PGothic" panose="020B0600070205080204" pitchFamily="34" charset="-128"/>
            </a:endParaRPr>
          </a:p>
        </p:txBody>
      </p:sp>
      <p:sp>
        <p:nvSpPr>
          <p:cNvPr id="58" name="Rectangle 240"/>
          <p:cNvSpPr>
            <a:spLocks noChangeArrowheads="1"/>
          </p:cNvSpPr>
          <p:nvPr/>
        </p:nvSpPr>
        <p:spPr bwMode="auto">
          <a:xfrm>
            <a:off x="2466525" y="942755"/>
            <a:ext cx="616222" cy="34311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  <a:effectLst/>
          <a:extLst/>
        </p:spPr>
        <p:txBody>
          <a:bodyPr lIns="18000" tIns="18000" rIns="18000" bIns="1800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b="1" dirty="0">
                <a:solidFill>
                  <a:prstClr val="white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1996</a:t>
            </a:r>
            <a:endParaRPr lang="fr-FR" sz="1400" b="1" dirty="0">
              <a:solidFill>
                <a:prstClr val="white"/>
              </a:solidFill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4" name="Rectangle 240"/>
          <p:cNvSpPr>
            <a:spLocks noChangeArrowheads="1"/>
          </p:cNvSpPr>
          <p:nvPr/>
        </p:nvSpPr>
        <p:spPr bwMode="auto">
          <a:xfrm>
            <a:off x="3726951" y="942755"/>
            <a:ext cx="925314" cy="34311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  <a:effectLst/>
          <a:extLst/>
        </p:spPr>
        <p:txBody>
          <a:bodyPr lIns="18000" tIns="18000" rIns="18000" bIns="1800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b="1" dirty="0">
                <a:solidFill>
                  <a:prstClr val="white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2011- 2012</a:t>
            </a:r>
            <a:endParaRPr lang="fr-FR" sz="1400" b="1" dirty="0">
              <a:solidFill>
                <a:prstClr val="white"/>
              </a:solidFill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0" name="Rectangle 240"/>
          <p:cNvSpPr>
            <a:spLocks noChangeArrowheads="1"/>
          </p:cNvSpPr>
          <p:nvPr/>
        </p:nvSpPr>
        <p:spPr bwMode="auto">
          <a:xfrm>
            <a:off x="3096738" y="942755"/>
            <a:ext cx="616222" cy="34311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  <a:effectLst/>
          <a:extLst/>
        </p:spPr>
        <p:txBody>
          <a:bodyPr lIns="18000" tIns="18000" rIns="18000" bIns="1800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b="1" dirty="0">
                <a:solidFill>
                  <a:prstClr val="white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2009 </a:t>
            </a:r>
            <a:endParaRPr lang="fr-FR" sz="1400" b="1" dirty="0">
              <a:solidFill>
                <a:prstClr val="white"/>
              </a:solidFill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5" name="Rectangle 240"/>
          <p:cNvSpPr>
            <a:spLocks noChangeArrowheads="1"/>
          </p:cNvSpPr>
          <p:nvPr/>
        </p:nvSpPr>
        <p:spPr bwMode="auto">
          <a:xfrm>
            <a:off x="4666256" y="942755"/>
            <a:ext cx="739676" cy="34311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  <a:effectLst/>
          <a:extLst/>
        </p:spPr>
        <p:txBody>
          <a:bodyPr lIns="18000" tIns="18000" rIns="18000" bIns="1800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b="1" dirty="0">
                <a:solidFill>
                  <a:prstClr val="white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2014</a:t>
            </a:r>
            <a:endParaRPr lang="fr-FR" sz="1400" b="1" dirty="0">
              <a:solidFill>
                <a:prstClr val="white"/>
              </a:solidFill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2" name="Rectangle 240"/>
          <p:cNvSpPr>
            <a:spLocks noChangeArrowheads="1"/>
          </p:cNvSpPr>
          <p:nvPr/>
        </p:nvSpPr>
        <p:spPr bwMode="auto">
          <a:xfrm>
            <a:off x="5419923" y="942755"/>
            <a:ext cx="739676" cy="34311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  <a:effectLst/>
          <a:extLst/>
        </p:spPr>
        <p:txBody>
          <a:bodyPr lIns="18000" tIns="18000" rIns="18000" bIns="1800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b="1" dirty="0">
                <a:solidFill>
                  <a:prstClr val="white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2015</a:t>
            </a:r>
            <a:endParaRPr lang="fr-FR" sz="1400" b="1" dirty="0">
              <a:solidFill>
                <a:prstClr val="white"/>
              </a:solidFill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4" name="Rectangle 240"/>
          <p:cNvSpPr>
            <a:spLocks noChangeArrowheads="1"/>
          </p:cNvSpPr>
          <p:nvPr/>
        </p:nvSpPr>
        <p:spPr bwMode="auto">
          <a:xfrm>
            <a:off x="6173591" y="942755"/>
            <a:ext cx="739676" cy="34311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  <a:effectLst/>
          <a:extLst/>
        </p:spPr>
        <p:txBody>
          <a:bodyPr lIns="18000" tIns="18000" rIns="18000" bIns="1800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b="1" dirty="0">
                <a:solidFill>
                  <a:prstClr val="white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2016</a:t>
            </a:r>
            <a:endParaRPr lang="fr-FR" sz="1400" b="1" dirty="0">
              <a:solidFill>
                <a:prstClr val="white"/>
              </a:solidFill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5" name="Rectangle 240"/>
          <p:cNvSpPr>
            <a:spLocks noChangeArrowheads="1"/>
          </p:cNvSpPr>
          <p:nvPr/>
        </p:nvSpPr>
        <p:spPr bwMode="auto">
          <a:xfrm>
            <a:off x="6928885" y="942755"/>
            <a:ext cx="2094465" cy="34311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  <a:effectLst/>
          <a:extLst/>
        </p:spPr>
        <p:txBody>
          <a:bodyPr lIns="36000" tIns="36000" rIns="36000" bIns="3600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b="1" dirty="0">
                <a:solidFill>
                  <a:prstClr val="white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2017</a:t>
            </a:r>
            <a:endParaRPr lang="fr-FR" sz="1400" b="1" dirty="0">
              <a:solidFill>
                <a:prstClr val="white"/>
              </a:solidFill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grpSp>
        <p:nvGrpSpPr>
          <p:cNvPr id="16" name="Gruppo 15"/>
          <p:cNvGrpSpPr/>
          <p:nvPr/>
        </p:nvGrpSpPr>
        <p:grpSpPr>
          <a:xfrm>
            <a:off x="2490654" y="2016756"/>
            <a:ext cx="6532696" cy="2031816"/>
            <a:chOff x="2490654" y="2016756"/>
            <a:chExt cx="4320000" cy="2031816"/>
          </a:xfrm>
        </p:grpSpPr>
        <p:cxnSp>
          <p:nvCxnSpPr>
            <p:cNvPr id="11" name="Connettore 1 10"/>
            <p:cNvCxnSpPr/>
            <p:nvPr/>
          </p:nvCxnSpPr>
          <p:spPr bwMode="auto">
            <a:xfrm>
              <a:off x="2490654" y="2555374"/>
              <a:ext cx="4320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3" name="Connettore 1 102"/>
            <p:cNvCxnSpPr/>
            <p:nvPr/>
          </p:nvCxnSpPr>
          <p:spPr bwMode="auto">
            <a:xfrm>
              <a:off x="2490654" y="2016756"/>
              <a:ext cx="4320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5" name="Connettore 1 104"/>
            <p:cNvCxnSpPr/>
            <p:nvPr/>
          </p:nvCxnSpPr>
          <p:spPr bwMode="auto">
            <a:xfrm>
              <a:off x="2490654" y="4023792"/>
              <a:ext cx="4320000" cy="247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6" name="Connettore 1 115"/>
            <p:cNvCxnSpPr/>
            <p:nvPr/>
          </p:nvCxnSpPr>
          <p:spPr bwMode="auto">
            <a:xfrm>
              <a:off x="2490654" y="3451181"/>
              <a:ext cx="4320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4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PORTOVESME - Iter concluso </a:t>
            </a:r>
          </a:p>
        </p:txBody>
      </p:sp>
      <p:sp>
        <p:nvSpPr>
          <p:cNvPr id="52" name="Pentagono 51"/>
          <p:cNvSpPr/>
          <p:nvPr/>
        </p:nvSpPr>
        <p:spPr bwMode="auto">
          <a:xfrm>
            <a:off x="3112796" y="2171700"/>
            <a:ext cx="576100" cy="216830"/>
          </a:xfrm>
          <a:prstGeom prst="homePlate">
            <a:avLst>
              <a:gd name="adj" fmla="val 19912"/>
            </a:avLst>
          </a:prstGeom>
          <a:solidFill>
            <a:srgbClr val="4986C3"/>
          </a:solidFill>
          <a:ln>
            <a:noFill/>
          </a:ln>
          <a:effectLst/>
          <a:extLst/>
        </p:spPr>
        <p:txBody>
          <a:bodyPr wrap="square" lIns="0" tIns="0" rIns="0" bIns="0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2400" b="1" dirty="0">
              <a:solidFill>
                <a:prstClr val="white"/>
              </a:solidFill>
              <a:ea typeface="MS PGothic" panose="020B0600070205080204" pitchFamily="34" charset="-128"/>
            </a:endParaRPr>
          </a:p>
        </p:txBody>
      </p:sp>
      <p:sp>
        <p:nvSpPr>
          <p:cNvPr id="53" name="Rectangle 1023"/>
          <p:cNvSpPr>
            <a:spLocks noChangeArrowheads="1"/>
          </p:cNvSpPr>
          <p:nvPr/>
        </p:nvSpPr>
        <p:spPr bwMode="auto">
          <a:xfrm>
            <a:off x="4856777" y="2946466"/>
            <a:ext cx="144000" cy="192732"/>
          </a:xfrm>
          <a:prstGeom prst="diamond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01675" indent="-338138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584325" indent="-70326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3713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43100" indent="-1841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003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575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147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719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defRPr/>
            </a:pPr>
            <a:endParaRPr lang="it-IT" altLang="it-IT" sz="1050" b="1">
              <a:solidFill>
                <a:schemeClr val="hlink"/>
              </a:solidFill>
            </a:endParaRPr>
          </a:p>
        </p:txBody>
      </p:sp>
      <p:sp>
        <p:nvSpPr>
          <p:cNvPr id="56" name="Rectangle 4101"/>
          <p:cNvSpPr>
            <a:spLocks noChangeArrowheads="1"/>
          </p:cNvSpPr>
          <p:nvPr/>
        </p:nvSpPr>
        <p:spPr bwMode="auto">
          <a:xfrm>
            <a:off x="4654892" y="2730098"/>
            <a:ext cx="560470" cy="19920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  <a:extLst/>
        </p:spPr>
        <p:txBody>
          <a:bodyPr wrap="square" lIns="7200" tIns="7200" rIns="7200" bIns="72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01675" indent="-338138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584325" indent="-70326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3713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43100" indent="-1841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003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575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147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719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1200" b="1" i="1" dirty="0"/>
              <a:t>08/14</a:t>
            </a:r>
          </a:p>
        </p:txBody>
      </p:sp>
      <p:sp>
        <p:nvSpPr>
          <p:cNvPr id="14" name="Figura a mano libera 13"/>
          <p:cNvSpPr/>
          <p:nvPr/>
        </p:nvSpPr>
        <p:spPr bwMode="auto">
          <a:xfrm>
            <a:off x="4967630" y="3108528"/>
            <a:ext cx="285750" cy="190240"/>
          </a:xfrm>
          <a:custGeom>
            <a:avLst/>
            <a:gdLst>
              <a:gd name="connsiteX0" fmla="*/ 114300 w 114300"/>
              <a:gd name="connsiteY0" fmla="*/ 133350 h 133350"/>
              <a:gd name="connsiteX1" fmla="*/ 0 w 114300"/>
              <a:gd name="connsiteY1" fmla="*/ 0 h 133350"/>
              <a:gd name="connsiteX2" fmla="*/ 114300 w 114300"/>
              <a:gd name="connsiteY2" fmla="*/ 19050 h 133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300" h="133350">
                <a:moveTo>
                  <a:pt x="114300" y="133350"/>
                </a:moveTo>
                <a:lnTo>
                  <a:pt x="0" y="0"/>
                </a:lnTo>
                <a:lnTo>
                  <a:pt x="114300" y="19050"/>
                </a:lnTo>
              </a:path>
            </a:pathLst>
          </a:custGeom>
          <a:solidFill>
            <a:schemeClr val="bg1"/>
          </a:solidFill>
          <a:ln>
            <a:solidFill>
              <a:schemeClr val="accent1"/>
            </a:solidFill>
          </a:ln>
          <a:effectLst/>
          <a:extLst/>
        </p:spPr>
        <p:txBody>
          <a:bodyPr wrap="square" lIns="18000" tIns="18000" rIns="18000" bIns="1800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sz="1000">
              <a:solidFill>
                <a:prstClr val="black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7" name="Rectangle 1023"/>
          <p:cNvSpPr>
            <a:spLocks noChangeArrowheads="1"/>
          </p:cNvSpPr>
          <p:nvPr/>
        </p:nvSpPr>
        <p:spPr bwMode="auto">
          <a:xfrm>
            <a:off x="5237777" y="3719168"/>
            <a:ext cx="144000" cy="192732"/>
          </a:xfrm>
          <a:prstGeom prst="diamond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01675" indent="-338138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584325" indent="-70326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3713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43100" indent="-1841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003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575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147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719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defRPr/>
            </a:pPr>
            <a:endParaRPr lang="it-IT" altLang="it-IT" sz="1050" b="1">
              <a:solidFill>
                <a:schemeClr val="hlink"/>
              </a:solidFill>
            </a:endParaRPr>
          </a:p>
        </p:txBody>
      </p:sp>
      <p:sp>
        <p:nvSpPr>
          <p:cNvPr id="59" name="Rectangle 4101"/>
          <p:cNvSpPr>
            <a:spLocks noChangeArrowheads="1"/>
          </p:cNvSpPr>
          <p:nvPr/>
        </p:nvSpPr>
        <p:spPr bwMode="auto">
          <a:xfrm>
            <a:off x="5035892" y="3502177"/>
            <a:ext cx="560470" cy="19920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  <a:extLst/>
        </p:spPr>
        <p:txBody>
          <a:bodyPr wrap="square" lIns="7200" tIns="7200" rIns="7200" bIns="72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01675" indent="-338138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584325" indent="-70326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3713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43100" indent="-1841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003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575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147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719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1200" b="1" i="1" dirty="0"/>
              <a:t>11/14</a:t>
            </a:r>
          </a:p>
        </p:txBody>
      </p:sp>
      <p:sp>
        <p:nvSpPr>
          <p:cNvPr id="60" name="Rectangle 4101"/>
          <p:cNvSpPr>
            <a:spLocks noChangeArrowheads="1"/>
          </p:cNvSpPr>
          <p:nvPr/>
        </p:nvSpPr>
        <p:spPr bwMode="auto">
          <a:xfrm>
            <a:off x="3563888" y="3566451"/>
            <a:ext cx="1447100" cy="40568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  <a:extLst/>
        </p:spPr>
        <p:txBody>
          <a:bodyPr wrap="square" lIns="18000" tIns="18000" rIns="18000" bIns="180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01675" indent="-338138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584325" indent="-70326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3713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43100" indent="-1841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003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575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147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719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prstClr val="black"/>
                </a:solidFill>
                <a:ea typeface="MS PGothic" panose="020B0600070205080204" pitchFamily="34" charset="-128"/>
              </a:rPr>
              <a:t>Protocollo </a:t>
            </a:r>
            <a:r>
              <a:rPr lang="it-IT" sz="1200" dirty="0" err="1">
                <a:solidFill>
                  <a:prstClr val="black"/>
                </a:solidFill>
                <a:ea typeface="MS PGothic" panose="020B0600070205080204" pitchFamily="34" charset="-128"/>
              </a:rPr>
              <a:t>Glencore</a:t>
            </a:r>
            <a:r>
              <a:rPr lang="it-IT" sz="1200" dirty="0">
                <a:solidFill>
                  <a:prstClr val="black"/>
                </a:solidFill>
                <a:ea typeface="MS PGothic" panose="020B0600070205080204" pitchFamily="34" charset="-128"/>
              </a:rPr>
              <a:t>, Regione, Governo</a:t>
            </a:r>
            <a:endParaRPr lang="it-IT" altLang="it-IT" sz="1200" b="1" i="1" dirty="0">
              <a:solidFill>
                <a:prstClr val="black"/>
              </a:solidFill>
              <a:ea typeface="MS PGothic" panose="020B0600070205080204" pitchFamily="34" charset="-128"/>
            </a:endParaRPr>
          </a:p>
        </p:txBody>
      </p:sp>
      <p:sp>
        <p:nvSpPr>
          <p:cNvPr id="61" name="Figura a mano libera 60"/>
          <p:cNvSpPr/>
          <p:nvPr/>
        </p:nvSpPr>
        <p:spPr bwMode="auto">
          <a:xfrm flipH="1">
            <a:off x="4996860" y="3749775"/>
            <a:ext cx="285750" cy="190240"/>
          </a:xfrm>
          <a:custGeom>
            <a:avLst/>
            <a:gdLst>
              <a:gd name="connsiteX0" fmla="*/ 114300 w 114300"/>
              <a:gd name="connsiteY0" fmla="*/ 133350 h 133350"/>
              <a:gd name="connsiteX1" fmla="*/ 0 w 114300"/>
              <a:gd name="connsiteY1" fmla="*/ 0 h 133350"/>
              <a:gd name="connsiteX2" fmla="*/ 114300 w 114300"/>
              <a:gd name="connsiteY2" fmla="*/ 19050 h 133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300" h="133350">
                <a:moveTo>
                  <a:pt x="114300" y="133350"/>
                </a:moveTo>
                <a:lnTo>
                  <a:pt x="0" y="0"/>
                </a:lnTo>
                <a:lnTo>
                  <a:pt x="114300" y="19050"/>
                </a:lnTo>
              </a:path>
            </a:pathLst>
          </a:custGeom>
          <a:solidFill>
            <a:schemeClr val="bg1"/>
          </a:solidFill>
          <a:ln>
            <a:solidFill>
              <a:schemeClr val="accent1"/>
            </a:solidFill>
          </a:ln>
          <a:effectLst/>
          <a:extLst/>
        </p:spPr>
        <p:txBody>
          <a:bodyPr wrap="square" lIns="18000" tIns="18000" rIns="18000" bIns="1800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sz="1000">
              <a:solidFill>
                <a:prstClr val="black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2" name="Rectangle 1023"/>
          <p:cNvSpPr>
            <a:spLocks noChangeArrowheads="1"/>
          </p:cNvSpPr>
          <p:nvPr/>
        </p:nvSpPr>
        <p:spPr bwMode="auto">
          <a:xfrm>
            <a:off x="6045497" y="3719168"/>
            <a:ext cx="144000" cy="192732"/>
          </a:xfrm>
          <a:prstGeom prst="diamond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01675" indent="-338138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584325" indent="-70326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3713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43100" indent="-1841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003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575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147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719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defRPr/>
            </a:pPr>
            <a:endParaRPr lang="it-IT" altLang="it-IT" sz="1050" b="1">
              <a:solidFill>
                <a:schemeClr val="hlink"/>
              </a:solidFill>
            </a:endParaRPr>
          </a:p>
        </p:txBody>
      </p:sp>
      <p:sp>
        <p:nvSpPr>
          <p:cNvPr id="63" name="Rectangle 4101"/>
          <p:cNvSpPr>
            <a:spLocks noChangeArrowheads="1"/>
          </p:cNvSpPr>
          <p:nvPr/>
        </p:nvSpPr>
        <p:spPr bwMode="auto">
          <a:xfrm>
            <a:off x="5843612" y="3502177"/>
            <a:ext cx="560470" cy="19920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  <a:extLst/>
        </p:spPr>
        <p:txBody>
          <a:bodyPr wrap="square" lIns="7200" tIns="7200" rIns="7200" bIns="72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01675" indent="-338138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584325" indent="-70326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3713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43100" indent="-1841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003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575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147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719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1200" b="1" i="1" dirty="0"/>
              <a:t>09/15</a:t>
            </a:r>
          </a:p>
        </p:txBody>
      </p:sp>
      <p:sp>
        <p:nvSpPr>
          <p:cNvPr id="65" name="Rectangle 4101"/>
          <p:cNvSpPr>
            <a:spLocks noChangeArrowheads="1"/>
          </p:cNvSpPr>
          <p:nvPr/>
        </p:nvSpPr>
        <p:spPr bwMode="auto">
          <a:xfrm>
            <a:off x="6464930" y="3673723"/>
            <a:ext cx="1347430" cy="22101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  <a:extLst/>
        </p:spPr>
        <p:txBody>
          <a:bodyPr wrap="square" lIns="18000" tIns="18000" rIns="18000" bIns="180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01675" indent="-338138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584325" indent="-70326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3713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43100" indent="-1841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003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575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147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719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 err="1">
                <a:solidFill>
                  <a:prstClr val="black"/>
                </a:solidFill>
                <a:ea typeface="MS PGothic" panose="020B0600070205080204" pitchFamily="34" charset="-128"/>
              </a:rPr>
              <a:t>Glencore</a:t>
            </a:r>
            <a:r>
              <a:rPr lang="it-IT" sz="1200" dirty="0">
                <a:solidFill>
                  <a:prstClr val="black"/>
                </a:solidFill>
                <a:ea typeface="MS PGothic" panose="020B0600070205080204" pitchFamily="34" charset="-128"/>
              </a:rPr>
              <a:t> si ritira</a:t>
            </a:r>
          </a:p>
        </p:txBody>
      </p:sp>
      <p:sp>
        <p:nvSpPr>
          <p:cNvPr id="66" name="Figura a mano libera 65"/>
          <p:cNvSpPr/>
          <p:nvPr/>
        </p:nvSpPr>
        <p:spPr bwMode="auto">
          <a:xfrm flipV="1">
            <a:off x="6191594" y="3770526"/>
            <a:ext cx="288132" cy="104514"/>
          </a:xfrm>
          <a:custGeom>
            <a:avLst/>
            <a:gdLst>
              <a:gd name="connsiteX0" fmla="*/ 114300 w 114300"/>
              <a:gd name="connsiteY0" fmla="*/ 133350 h 133350"/>
              <a:gd name="connsiteX1" fmla="*/ 0 w 114300"/>
              <a:gd name="connsiteY1" fmla="*/ 0 h 133350"/>
              <a:gd name="connsiteX2" fmla="*/ 114300 w 114300"/>
              <a:gd name="connsiteY2" fmla="*/ 19050 h 133350"/>
              <a:gd name="connsiteX0" fmla="*/ 114300 w 117158"/>
              <a:gd name="connsiteY0" fmla="*/ 133350 h 133350"/>
              <a:gd name="connsiteX1" fmla="*/ 0 w 117158"/>
              <a:gd name="connsiteY1" fmla="*/ 0 h 133350"/>
              <a:gd name="connsiteX2" fmla="*/ 117158 w 117158"/>
              <a:gd name="connsiteY2" fmla="*/ 70794 h 133350"/>
              <a:gd name="connsiteX0" fmla="*/ 112395 w 115253"/>
              <a:gd name="connsiteY0" fmla="*/ 73260 h 73260"/>
              <a:gd name="connsiteX1" fmla="*/ 0 w 115253"/>
              <a:gd name="connsiteY1" fmla="*/ 0 h 73260"/>
              <a:gd name="connsiteX2" fmla="*/ 115253 w 115253"/>
              <a:gd name="connsiteY2" fmla="*/ 10704 h 73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253" h="73260">
                <a:moveTo>
                  <a:pt x="112395" y="73260"/>
                </a:moveTo>
                <a:lnTo>
                  <a:pt x="0" y="0"/>
                </a:lnTo>
                <a:lnTo>
                  <a:pt x="115253" y="10704"/>
                </a:lnTo>
              </a:path>
            </a:pathLst>
          </a:custGeom>
          <a:solidFill>
            <a:schemeClr val="bg1"/>
          </a:solidFill>
          <a:ln>
            <a:solidFill>
              <a:schemeClr val="accent1"/>
            </a:solidFill>
          </a:ln>
          <a:effectLst/>
          <a:extLst/>
        </p:spPr>
        <p:txBody>
          <a:bodyPr wrap="square" lIns="18000" tIns="18000" rIns="18000" bIns="1800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sz="1000">
              <a:solidFill>
                <a:prstClr val="black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7" name="Rectangle 1023"/>
          <p:cNvSpPr>
            <a:spLocks noChangeArrowheads="1"/>
          </p:cNvSpPr>
          <p:nvPr/>
        </p:nvSpPr>
        <p:spPr bwMode="auto">
          <a:xfrm>
            <a:off x="5939779" y="4294974"/>
            <a:ext cx="144000" cy="192732"/>
          </a:xfrm>
          <a:prstGeom prst="diamond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01675" indent="-338138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584325" indent="-70326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3713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43100" indent="-1841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003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575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147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719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defRPr/>
            </a:pPr>
            <a:endParaRPr lang="it-IT" altLang="it-IT" sz="1050" b="1">
              <a:solidFill>
                <a:schemeClr val="hlink"/>
              </a:solidFill>
            </a:endParaRPr>
          </a:p>
        </p:txBody>
      </p:sp>
      <p:sp>
        <p:nvSpPr>
          <p:cNvPr id="69" name="Rectangle 4101"/>
          <p:cNvSpPr>
            <a:spLocks noChangeArrowheads="1"/>
          </p:cNvSpPr>
          <p:nvPr/>
        </p:nvSpPr>
        <p:spPr bwMode="auto">
          <a:xfrm>
            <a:off x="5737894" y="4077983"/>
            <a:ext cx="560470" cy="19920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  <a:extLst/>
        </p:spPr>
        <p:txBody>
          <a:bodyPr wrap="square" lIns="7200" tIns="7200" rIns="7200" bIns="72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01675" indent="-338138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584325" indent="-70326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3713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43100" indent="-1841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003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575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147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719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1200" b="1" i="1" dirty="0"/>
              <a:t>12/15</a:t>
            </a:r>
          </a:p>
        </p:txBody>
      </p:sp>
      <p:sp>
        <p:nvSpPr>
          <p:cNvPr id="70" name="Rectangle 4101"/>
          <p:cNvSpPr>
            <a:spLocks noChangeArrowheads="1"/>
          </p:cNvSpPr>
          <p:nvPr/>
        </p:nvSpPr>
        <p:spPr bwMode="auto">
          <a:xfrm>
            <a:off x="3721294" y="4106002"/>
            <a:ext cx="1941777" cy="40568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  <a:extLst/>
        </p:spPr>
        <p:txBody>
          <a:bodyPr wrap="square" lIns="18000" tIns="18000" rIns="18000" bIns="180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01675" indent="-338138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584325" indent="-70326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3713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43100" indent="-1841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003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575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147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719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 err="1">
                <a:solidFill>
                  <a:prstClr val="black"/>
                </a:solidFill>
                <a:ea typeface="MS PGothic" panose="020B0600070205080204" pitchFamily="34" charset="-128"/>
              </a:rPr>
              <a:t>Sider</a:t>
            </a:r>
            <a:r>
              <a:rPr lang="it-IT" sz="1200" dirty="0">
                <a:solidFill>
                  <a:prstClr val="black"/>
                </a:solidFill>
                <a:ea typeface="MS PGothic" panose="020B0600070205080204" pitchFamily="34" charset="-128"/>
              </a:rPr>
              <a:t> </a:t>
            </a:r>
            <a:r>
              <a:rPr lang="it-IT" sz="1200" dirty="0" err="1">
                <a:solidFill>
                  <a:prstClr val="black"/>
                </a:solidFill>
                <a:ea typeface="MS PGothic" panose="020B0600070205080204" pitchFamily="34" charset="-128"/>
              </a:rPr>
              <a:t>Alloys</a:t>
            </a:r>
            <a:r>
              <a:rPr lang="it-IT" sz="1200" dirty="0">
                <a:solidFill>
                  <a:prstClr val="black"/>
                </a:solidFill>
                <a:ea typeface="MS PGothic" panose="020B0600070205080204" pitchFamily="34" charset="-128"/>
              </a:rPr>
              <a:t> presenta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prstClr val="black"/>
                </a:solidFill>
                <a:ea typeface="MS PGothic" panose="020B0600070205080204" pitchFamily="34" charset="-128"/>
              </a:rPr>
              <a:t>manifestazione di interesse</a:t>
            </a:r>
          </a:p>
        </p:txBody>
      </p:sp>
      <p:sp>
        <p:nvSpPr>
          <p:cNvPr id="73" name="Figura a mano libera 72"/>
          <p:cNvSpPr/>
          <p:nvPr/>
        </p:nvSpPr>
        <p:spPr bwMode="auto">
          <a:xfrm flipH="1" flipV="1">
            <a:off x="5655293" y="4265777"/>
            <a:ext cx="301625" cy="163063"/>
          </a:xfrm>
          <a:custGeom>
            <a:avLst/>
            <a:gdLst>
              <a:gd name="connsiteX0" fmla="*/ 114300 w 114300"/>
              <a:gd name="connsiteY0" fmla="*/ 133350 h 133350"/>
              <a:gd name="connsiteX1" fmla="*/ 0 w 114300"/>
              <a:gd name="connsiteY1" fmla="*/ 0 h 133350"/>
              <a:gd name="connsiteX2" fmla="*/ 114300 w 114300"/>
              <a:gd name="connsiteY2" fmla="*/ 19050 h 133350"/>
              <a:gd name="connsiteX0" fmla="*/ 120650 w 120650"/>
              <a:gd name="connsiteY0" fmla="*/ 114300 h 114300"/>
              <a:gd name="connsiteX1" fmla="*/ 0 w 120650"/>
              <a:gd name="connsiteY1" fmla="*/ 9882 h 114300"/>
              <a:gd name="connsiteX2" fmla="*/ 120650 w 120650"/>
              <a:gd name="connsiteY2" fmla="*/ 0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650" h="114300">
                <a:moveTo>
                  <a:pt x="120650" y="114300"/>
                </a:moveTo>
                <a:lnTo>
                  <a:pt x="0" y="9882"/>
                </a:lnTo>
                <a:lnTo>
                  <a:pt x="120650" y="0"/>
                </a:lnTo>
              </a:path>
            </a:pathLst>
          </a:custGeom>
          <a:solidFill>
            <a:schemeClr val="bg1"/>
          </a:solidFill>
          <a:ln>
            <a:solidFill>
              <a:schemeClr val="accent1"/>
            </a:solidFill>
          </a:ln>
          <a:effectLst/>
          <a:extLst/>
        </p:spPr>
        <p:txBody>
          <a:bodyPr wrap="square" lIns="18000" tIns="18000" rIns="18000" bIns="1800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sz="1000">
              <a:solidFill>
                <a:prstClr val="black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7" name="Rectangle 1023"/>
          <p:cNvSpPr>
            <a:spLocks noChangeArrowheads="1"/>
          </p:cNvSpPr>
          <p:nvPr/>
        </p:nvSpPr>
        <p:spPr bwMode="auto">
          <a:xfrm>
            <a:off x="6769162" y="4587981"/>
            <a:ext cx="144000" cy="192732"/>
          </a:xfrm>
          <a:prstGeom prst="diamond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01675" indent="-338138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584325" indent="-70326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3713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43100" indent="-1841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003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575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147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719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defRPr/>
            </a:pPr>
            <a:endParaRPr lang="it-IT" altLang="it-IT" sz="1050" b="1">
              <a:solidFill>
                <a:schemeClr val="hlink"/>
              </a:solidFill>
            </a:endParaRPr>
          </a:p>
        </p:txBody>
      </p:sp>
      <p:sp>
        <p:nvSpPr>
          <p:cNvPr id="78" name="Rectangle 4101"/>
          <p:cNvSpPr>
            <a:spLocks noChangeArrowheads="1"/>
          </p:cNvSpPr>
          <p:nvPr/>
        </p:nvSpPr>
        <p:spPr bwMode="auto">
          <a:xfrm>
            <a:off x="6567277" y="4370990"/>
            <a:ext cx="560470" cy="19920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  <a:extLst/>
        </p:spPr>
        <p:txBody>
          <a:bodyPr wrap="square" lIns="7200" tIns="7200" rIns="7200" bIns="72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01675" indent="-338138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584325" indent="-70326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3713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43100" indent="-1841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003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575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147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719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1200" b="1" i="1" dirty="0"/>
              <a:t>11/16</a:t>
            </a:r>
          </a:p>
        </p:txBody>
      </p:sp>
      <p:sp>
        <p:nvSpPr>
          <p:cNvPr id="81" name="Rectangle 4101"/>
          <p:cNvSpPr>
            <a:spLocks noChangeArrowheads="1"/>
          </p:cNvSpPr>
          <p:nvPr/>
        </p:nvSpPr>
        <p:spPr bwMode="auto">
          <a:xfrm>
            <a:off x="4195758" y="4562263"/>
            <a:ext cx="2296698" cy="40568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  <a:extLst/>
        </p:spPr>
        <p:txBody>
          <a:bodyPr wrap="square" lIns="18000" tIns="18000" rIns="18000" bIns="180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01675" indent="-338138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584325" indent="-70326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3713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43100" indent="-1841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003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575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147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719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prstClr val="black"/>
                </a:solidFill>
                <a:ea typeface="MS PGothic" panose="020B0600070205080204" pitchFamily="34" charset="-128"/>
              </a:rPr>
              <a:t>Accordo </a:t>
            </a:r>
            <a:r>
              <a:rPr lang="it-IT" sz="1200" dirty="0" err="1">
                <a:solidFill>
                  <a:prstClr val="black"/>
                </a:solidFill>
                <a:ea typeface="MS PGothic" panose="020B0600070205080204" pitchFamily="34" charset="-128"/>
              </a:rPr>
              <a:t>Invitalia</a:t>
            </a:r>
            <a:r>
              <a:rPr lang="it-IT" sz="1200" dirty="0">
                <a:solidFill>
                  <a:prstClr val="black"/>
                </a:solidFill>
                <a:ea typeface="MS PGothic" panose="020B0600070205080204" pitchFamily="34" charset="-128"/>
              </a:rPr>
              <a:t>-Alcoa</a:t>
            </a:r>
            <a:br>
              <a:rPr lang="it-IT" sz="1200" dirty="0">
                <a:solidFill>
                  <a:prstClr val="black"/>
                </a:solidFill>
                <a:ea typeface="MS PGothic" panose="020B0600070205080204" pitchFamily="34" charset="-128"/>
              </a:rPr>
            </a:br>
            <a:r>
              <a:rPr lang="it-IT" sz="1200" dirty="0">
                <a:solidFill>
                  <a:prstClr val="black"/>
                </a:solidFill>
                <a:ea typeface="MS PGothic" panose="020B0600070205080204" pitchFamily="34" charset="-128"/>
              </a:rPr>
              <a:t>(no smantellamento per 12 mesi)</a:t>
            </a:r>
          </a:p>
        </p:txBody>
      </p:sp>
      <p:sp>
        <p:nvSpPr>
          <p:cNvPr id="82" name="Figura a mano libera 81"/>
          <p:cNvSpPr/>
          <p:nvPr/>
        </p:nvSpPr>
        <p:spPr bwMode="auto">
          <a:xfrm flipH="1">
            <a:off x="6478326" y="4704315"/>
            <a:ext cx="285750" cy="190240"/>
          </a:xfrm>
          <a:custGeom>
            <a:avLst/>
            <a:gdLst>
              <a:gd name="connsiteX0" fmla="*/ 114300 w 114300"/>
              <a:gd name="connsiteY0" fmla="*/ 133350 h 133350"/>
              <a:gd name="connsiteX1" fmla="*/ 0 w 114300"/>
              <a:gd name="connsiteY1" fmla="*/ 0 h 133350"/>
              <a:gd name="connsiteX2" fmla="*/ 114300 w 114300"/>
              <a:gd name="connsiteY2" fmla="*/ 19050 h 133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300" h="133350">
                <a:moveTo>
                  <a:pt x="114300" y="133350"/>
                </a:moveTo>
                <a:lnTo>
                  <a:pt x="0" y="0"/>
                </a:lnTo>
                <a:lnTo>
                  <a:pt x="114300" y="19050"/>
                </a:lnTo>
              </a:path>
            </a:pathLst>
          </a:custGeom>
          <a:solidFill>
            <a:schemeClr val="bg1"/>
          </a:solidFill>
          <a:ln>
            <a:solidFill>
              <a:schemeClr val="accent1"/>
            </a:solidFill>
          </a:ln>
          <a:effectLst/>
          <a:extLst/>
        </p:spPr>
        <p:txBody>
          <a:bodyPr wrap="square" lIns="18000" tIns="18000" rIns="18000" bIns="1800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sz="1000">
              <a:solidFill>
                <a:prstClr val="black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3" name="Rettangolo 82"/>
          <p:cNvSpPr/>
          <p:nvPr/>
        </p:nvSpPr>
        <p:spPr bwMode="auto">
          <a:xfrm>
            <a:off x="3733158" y="2603500"/>
            <a:ext cx="889192" cy="2168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wrap="square" lIns="0" tIns="0" rIns="0" bIns="0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2400" b="1" dirty="0">
              <a:solidFill>
                <a:prstClr val="white"/>
              </a:solidFill>
              <a:ea typeface="MS PGothic" panose="020B0600070205080204" pitchFamily="34" charset="-128"/>
            </a:endParaRPr>
          </a:p>
        </p:txBody>
      </p:sp>
      <p:sp>
        <p:nvSpPr>
          <p:cNvPr id="86" name="Rectangle 4101"/>
          <p:cNvSpPr>
            <a:spLocks noChangeArrowheads="1"/>
          </p:cNvSpPr>
          <p:nvPr/>
        </p:nvSpPr>
        <p:spPr bwMode="auto">
          <a:xfrm>
            <a:off x="2593524" y="2984519"/>
            <a:ext cx="2044746" cy="40568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  <a:extLst/>
        </p:spPr>
        <p:txBody>
          <a:bodyPr wrap="square" lIns="18000" tIns="18000" rIns="18000" bIns="180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01675" indent="-338138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584325" indent="-70326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3713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43100" indent="-1841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003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575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147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719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prstClr val="black"/>
                </a:solidFill>
                <a:ea typeface="MS PGothic" panose="020B0600070205080204" pitchFamily="34" charset="-128"/>
              </a:rPr>
              <a:t>Chiusura operazioni </a:t>
            </a:r>
            <a:r>
              <a:rPr lang="it-IT" sz="1200" dirty="0" err="1">
                <a:solidFill>
                  <a:prstClr val="black"/>
                </a:solidFill>
                <a:ea typeface="MS PGothic" panose="020B0600070205080204" pitchFamily="34" charset="-128"/>
              </a:rPr>
              <a:t>Smelter</a:t>
            </a:r>
            <a:r>
              <a:rPr lang="it-IT" sz="1200" dirty="0">
                <a:solidFill>
                  <a:prstClr val="black"/>
                </a:solidFill>
                <a:ea typeface="MS PGothic" panose="020B0600070205080204" pitchFamily="34" charset="-128"/>
              </a:rPr>
              <a:t>; </a:t>
            </a:r>
            <a:r>
              <a:rPr lang="it-IT" sz="1200">
                <a:solidFill>
                  <a:prstClr val="black"/>
                </a:solidFill>
                <a:ea typeface="MS PGothic" panose="020B0600070205080204" pitchFamily="34" charset="-128"/>
              </a:rPr>
              <a:t>ricerca investitori</a:t>
            </a:r>
            <a:endParaRPr lang="it-IT" altLang="it-IT" sz="1200" b="1" i="1" dirty="0">
              <a:solidFill>
                <a:prstClr val="black"/>
              </a:solidFill>
              <a:ea typeface="MS PGothic" panose="020B0600070205080204" pitchFamily="34" charset="-128"/>
            </a:endParaRPr>
          </a:p>
        </p:txBody>
      </p:sp>
      <p:sp>
        <p:nvSpPr>
          <p:cNvPr id="87" name="Figura a mano libera 86"/>
          <p:cNvSpPr/>
          <p:nvPr/>
        </p:nvSpPr>
        <p:spPr bwMode="auto">
          <a:xfrm flipH="1">
            <a:off x="2905435" y="2715336"/>
            <a:ext cx="885826" cy="278908"/>
          </a:xfrm>
          <a:custGeom>
            <a:avLst/>
            <a:gdLst>
              <a:gd name="connsiteX0" fmla="*/ 114300 w 114300"/>
              <a:gd name="connsiteY0" fmla="*/ 133350 h 133350"/>
              <a:gd name="connsiteX1" fmla="*/ 0 w 114300"/>
              <a:gd name="connsiteY1" fmla="*/ 0 h 133350"/>
              <a:gd name="connsiteX2" fmla="*/ 114300 w 114300"/>
              <a:gd name="connsiteY2" fmla="*/ 19050 h 133350"/>
              <a:gd name="connsiteX0" fmla="*/ 141923 w 141923"/>
              <a:gd name="connsiteY0" fmla="*/ 205124 h 205124"/>
              <a:gd name="connsiteX1" fmla="*/ 0 w 141923"/>
              <a:gd name="connsiteY1" fmla="*/ 0 h 205124"/>
              <a:gd name="connsiteX2" fmla="*/ 141923 w 141923"/>
              <a:gd name="connsiteY2" fmla="*/ 90824 h 205124"/>
              <a:gd name="connsiteX0" fmla="*/ 83821 w 141923"/>
              <a:gd name="connsiteY0" fmla="*/ 94960 h 94960"/>
              <a:gd name="connsiteX1" fmla="*/ 0 w 141923"/>
              <a:gd name="connsiteY1" fmla="*/ 0 h 94960"/>
              <a:gd name="connsiteX2" fmla="*/ 141923 w 141923"/>
              <a:gd name="connsiteY2" fmla="*/ 90824 h 94960"/>
              <a:gd name="connsiteX0" fmla="*/ 83821 w 354330"/>
              <a:gd name="connsiteY0" fmla="*/ 94960 h 94960"/>
              <a:gd name="connsiteX1" fmla="*/ 0 w 354330"/>
              <a:gd name="connsiteY1" fmla="*/ 0 h 94960"/>
              <a:gd name="connsiteX2" fmla="*/ 354330 w 354330"/>
              <a:gd name="connsiteY2" fmla="*/ 92493 h 94960"/>
              <a:gd name="connsiteX0" fmla="*/ 207646 w 354330"/>
              <a:gd name="connsiteY0" fmla="*/ 94960 h 94960"/>
              <a:gd name="connsiteX1" fmla="*/ 0 w 354330"/>
              <a:gd name="connsiteY1" fmla="*/ 0 h 94960"/>
              <a:gd name="connsiteX2" fmla="*/ 354330 w 354330"/>
              <a:gd name="connsiteY2" fmla="*/ 92493 h 94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4330" h="94960">
                <a:moveTo>
                  <a:pt x="207646" y="94960"/>
                </a:moveTo>
                <a:lnTo>
                  <a:pt x="0" y="0"/>
                </a:lnTo>
                <a:lnTo>
                  <a:pt x="354330" y="92493"/>
                </a:lnTo>
              </a:path>
            </a:pathLst>
          </a:custGeom>
          <a:solidFill>
            <a:schemeClr val="bg1"/>
          </a:solidFill>
          <a:ln>
            <a:solidFill>
              <a:schemeClr val="accent1"/>
            </a:solidFill>
          </a:ln>
          <a:effectLst/>
          <a:extLst/>
        </p:spPr>
        <p:txBody>
          <a:bodyPr wrap="square" lIns="18000" tIns="18000" rIns="18000" bIns="1800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sz="1000">
              <a:solidFill>
                <a:prstClr val="black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8" name="Rectangle 1023"/>
          <p:cNvSpPr>
            <a:spLocks noChangeArrowheads="1"/>
          </p:cNvSpPr>
          <p:nvPr/>
        </p:nvSpPr>
        <p:spPr bwMode="auto">
          <a:xfrm>
            <a:off x="7177997" y="5073756"/>
            <a:ext cx="144000" cy="192732"/>
          </a:xfrm>
          <a:prstGeom prst="diamond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01675" indent="-338138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584325" indent="-70326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3713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43100" indent="-1841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003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575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147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719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defRPr/>
            </a:pPr>
            <a:endParaRPr lang="it-IT" altLang="it-IT" sz="1050" b="1">
              <a:solidFill>
                <a:schemeClr val="hlink"/>
              </a:solidFill>
            </a:endParaRPr>
          </a:p>
        </p:txBody>
      </p:sp>
      <p:sp>
        <p:nvSpPr>
          <p:cNvPr id="89" name="Rectangle 4101"/>
          <p:cNvSpPr>
            <a:spLocks noChangeArrowheads="1"/>
          </p:cNvSpPr>
          <p:nvPr/>
        </p:nvSpPr>
        <p:spPr bwMode="auto">
          <a:xfrm>
            <a:off x="6976112" y="4856765"/>
            <a:ext cx="560470" cy="19920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  <a:extLst/>
        </p:spPr>
        <p:txBody>
          <a:bodyPr wrap="square" lIns="7200" tIns="7200" rIns="7200" bIns="72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01675" indent="-338138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584325" indent="-70326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3713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43100" indent="-1841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003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575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147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719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1200" b="1" i="1" dirty="0"/>
              <a:t>03/17</a:t>
            </a:r>
          </a:p>
        </p:txBody>
      </p:sp>
      <p:sp>
        <p:nvSpPr>
          <p:cNvPr id="90" name="Rectangle 4101"/>
          <p:cNvSpPr>
            <a:spLocks noChangeArrowheads="1"/>
          </p:cNvSpPr>
          <p:nvPr/>
        </p:nvSpPr>
        <p:spPr bwMode="auto">
          <a:xfrm>
            <a:off x="5110505" y="5019462"/>
            <a:ext cx="1790785" cy="40568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  <a:extLst/>
        </p:spPr>
        <p:txBody>
          <a:bodyPr wrap="square" lIns="18000" tIns="18000" rIns="18000" bIns="180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01675" indent="-338138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584325" indent="-70326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3713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43100" indent="-1841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003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575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147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719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 err="1">
                <a:solidFill>
                  <a:prstClr val="black"/>
                </a:solidFill>
                <a:ea typeface="MS PGothic" panose="020B0600070205080204" pitchFamily="34" charset="-128"/>
              </a:rPr>
              <a:t>Sider</a:t>
            </a:r>
            <a:r>
              <a:rPr lang="it-IT" sz="1200" dirty="0">
                <a:solidFill>
                  <a:prstClr val="black"/>
                </a:solidFill>
                <a:ea typeface="MS PGothic" panose="020B0600070205080204" pitchFamily="34" charset="-128"/>
              </a:rPr>
              <a:t> </a:t>
            </a:r>
            <a:r>
              <a:rPr lang="it-IT" sz="1200" dirty="0" err="1">
                <a:solidFill>
                  <a:prstClr val="black"/>
                </a:solidFill>
                <a:ea typeface="MS PGothic" panose="020B0600070205080204" pitchFamily="34" charset="-128"/>
              </a:rPr>
              <a:t>Alloys</a:t>
            </a:r>
            <a:r>
              <a:rPr lang="it-IT" sz="1200" dirty="0">
                <a:solidFill>
                  <a:prstClr val="black"/>
                </a:solidFill>
                <a:ea typeface="MS PGothic" panose="020B0600070205080204" pitchFamily="34" charset="-128"/>
              </a:rPr>
              <a:t> formalizza offerta di acquisto</a:t>
            </a:r>
          </a:p>
        </p:txBody>
      </p:sp>
      <p:sp>
        <p:nvSpPr>
          <p:cNvPr id="91" name="Figura a mano libera 90"/>
          <p:cNvSpPr/>
          <p:nvPr/>
        </p:nvSpPr>
        <p:spPr bwMode="auto">
          <a:xfrm flipH="1">
            <a:off x="6887161" y="5190090"/>
            <a:ext cx="285750" cy="190240"/>
          </a:xfrm>
          <a:custGeom>
            <a:avLst/>
            <a:gdLst>
              <a:gd name="connsiteX0" fmla="*/ 114300 w 114300"/>
              <a:gd name="connsiteY0" fmla="*/ 133350 h 133350"/>
              <a:gd name="connsiteX1" fmla="*/ 0 w 114300"/>
              <a:gd name="connsiteY1" fmla="*/ 0 h 133350"/>
              <a:gd name="connsiteX2" fmla="*/ 114300 w 114300"/>
              <a:gd name="connsiteY2" fmla="*/ 19050 h 133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300" h="133350">
                <a:moveTo>
                  <a:pt x="114300" y="133350"/>
                </a:moveTo>
                <a:lnTo>
                  <a:pt x="0" y="0"/>
                </a:lnTo>
                <a:lnTo>
                  <a:pt x="114300" y="19050"/>
                </a:lnTo>
              </a:path>
            </a:pathLst>
          </a:custGeom>
          <a:solidFill>
            <a:schemeClr val="bg1"/>
          </a:solidFill>
          <a:ln>
            <a:solidFill>
              <a:schemeClr val="accent1"/>
            </a:solidFill>
          </a:ln>
          <a:effectLst/>
          <a:extLst/>
        </p:spPr>
        <p:txBody>
          <a:bodyPr wrap="square" lIns="18000" tIns="18000" rIns="18000" bIns="1800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sz="1000">
              <a:solidFill>
                <a:prstClr val="black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6" name="Rectangle 1023"/>
          <p:cNvSpPr>
            <a:spLocks noChangeArrowheads="1"/>
          </p:cNvSpPr>
          <p:nvPr/>
        </p:nvSpPr>
        <p:spPr bwMode="auto">
          <a:xfrm>
            <a:off x="7904117" y="5488094"/>
            <a:ext cx="144000" cy="192732"/>
          </a:xfrm>
          <a:prstGeom prst="diamond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01675" indent="-338138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584325" indent="-70326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3713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43100" indent="-1841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003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575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147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719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defRPr/>
            </a:pPr>
            <a:endParaRPr lang="it-IT" altLang="it-IT" sz="1050" b="1">
              <a:solidFill>
                <a:schemeClr val="hlink"/>
              </a:solidFill>
            </a:endParaRPr>
          </a:p>
        </p:txBody>
      </p:sp>
      <p:sp>
        <p:nvSpPr>
          <p:cNvPr id="97" name="Rectangle 4101"/>
          <p:cNvSpPr>
            <a:spLocks noChangeArrowheads="1"/>
          </p:cNvSpPr>
          <p:nvPr/>
        </p:nvSpPr>
        <p:spPr bwMode="auto">
          <a:xfrm>
            <a:off x="7704774" y="5271103"/>
            <a:ext cx="560470" cy="19920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  <a:extLst/>
        </p:spPr>
        <p:txBody>
          <a:bodyPr wrap="square" lIns="7200" tIns="7200" rIns="7200" bIns="72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01675" indent="-338138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584325" indent="-70326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3713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43100" indent="-1841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003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575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147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719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1200" b="1" i="1" dirty="0"/>
              <a:t>07/17</a:t>
            </a:r>
          </a:p>
        </p:txBody>
      </p:sp>
      <p:sp>
        <p:nvSpPr>
          <p:cNvPr id="99" name="Rectangle 4101"/>
          <p:cNvSpPr>
            <a:spLocks noChangeArrowheads="1"/>
          </p:cNvSpPr>
          <p:nvPr/>
        </p:nvSpPr>
        <p:spPr bwMode="auto">
          <a:xfrm>
            <a:off x="5036094" y="5476664"/>
            <a:ext cx="2576085" cy="40568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  <a:extLst/>
        </p:spPr>
        <p:txBody>
          <a:bodyPr wrap="square" lIns="18000" tIns="18000" rIns="18000" bIns="180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01675" indent="-338138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584325" indent="-70326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3713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43100" indent="-1841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003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575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147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719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dirty="0">
                <a:solidFill>
                  <a:prstClr val="black"/>
                </a:solidFill>
                <a:ea typeface="MS PGothic" panose="020B0600070205080204" pitchFamily="34" charset="-128"/>
              </a:rPr>
              <a:t>Mise avvia procedura per Contratto di sviluppo con </a:t>
            </a:r>
            <a:r>
              <a:rPr lang="it-IT" sz="1200" dirty="0" err="1">
                <a:solidFill>
                  <a:prstClr val="black"/>
                </a:solidFill>
                <a:ea typeface="MS PGothic" panose="020B0600070205080204" pitchFamily="34" charset="-128"/>
              </a:rPr>
              <a:t>Sider</a:t>
            </a:r>
            <a:r>
              <a:rPr lang="it-IT" sz="1200" dirty="0">
                <a:solidFill>
                  <a:prstClr val="black"/>
                </a:solidFill>
                <a:ea typeface="MS PGothic" panose="020B0600070205080204" pitchFamily="34" charset="-128"/>
              </a:rPr>
              <a:t> </a:t>
            </a:r>
            <a:r>
              <a:rPr lang="it-IT" sz="1200" dirty="0" err="1">
                <a:solidFill>
                  <a:prstClr val="black"/>
                </a:solidFill>
                <a:ea typeface="MS PGothic" panose="020B0600070205080204" pitchFamily="34" charset="-128"/>
              </a:rPr>
              <a:t>Alloys</a:t>
            </a:r>
            <a:endParaRPr lang="it-IT" sz="1200" dirty="0">
              <a:solidFill>
                <a:prstClr val="black"/>
              </a:solidFill>
              <a:ea typeface="MS PGothic" panose="020B0600070205080204" pitchFamily="34" charset="-128"/>
            </a:endParaRPr>
          </a:p>
        </p:txBody>
      </p:sp>
      <p:sp>
        <p:nvSpPr>
          <p:cNvPr id="102" name="Figura a mano libera 101"/>
          <p:cNvSpPr/>
          <p:nvPr/>
        </p:nvSpPr>
        <p:spPr bwMode="auto">
          <a:xfrm flipH="1">
            <a:off x="7598050" y="5604428"/>
            <a:ext cx="285750" cy="190240"/>
          </a:xfrm>
          <a:custGeom>
            <a:avLst/>
            <a:gdLst>
              <a:gd name="connsiteX0" fmla="*/ 114300 w 114300"/>
              <a:gd name="connsiteY0" fmla="*/ 133350 h 133350"/>
              <a:gd name="connsiteX1" fmla="*/ 0 w 114300"/>
              <a:gd name="connsiteY1" fmla="*/ 0 h 133350"/>
              <a:gd name="connsiteX2" fmla="*/ 114300 w 114300"/>
              <a:gd name="connsiteY2" fmla="*/ 19050 h 133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300" h="133350">
                <a:moveTo>
                  <a:pt x="114300" y="133350"/>
                </a:moveTo>
                <a:lnTo>
                  <a:pt x="0" y="0"/>
                </a:lnTo>
                <a:lnTo>
                  <a:pt x="114300" y="19050"/>
                </a:lnTo>
              </a:path>
            </a:pathLst>
          </a:custGeom>
          <a:solidFill>
            <a:schemeClr val="bg1"/>
          </a:solidFill>
          <a:ln>
            <a:solidFill>
              <a:schemeClr val="accent1"/>
            </a:solidFill>
          </a:ln>
          <a:effectLst/>
          <a:extLst/>
        </p:spPr>
        <p:txBody>
          <a:bodyPr wrap="square" lIns="18000" tIns="18000" rIns="18000" bIns="1800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sz="1000">
              <a:solidFill>
                <a:prstClr val="black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04" name="Rectangle 1023"/>
          <p:cNvSpPr>
            <a:spLocks noChangeArrowheads="1"/>
          </p:cNvSpPr>
          <p:nvPr/>
        </p:nvSpPr>
        <p:spPr bwMode="auto">
          <a:xfrm>
            <a:off x="8748392" y="6103804"/>
            <a:ext cx="173358" cy="232026"/>
          </a:xfrm>
          <a:prstGeom prst="diamond">
            <a:avLst/>
          </a:prstGeom>
          <a:solidFill>
            <a:srgbClr val="C00000"/>
          </a:solidFill>
          <a:ln w="19050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01675" indent="-338138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584325" indent="-70326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3713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43100" indent="-1841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003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575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147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719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defRPr/>
            </a:pPr>
            <a:endParaRPr lang="it-IT" altLang="it-IT" sz="1050" b="1">
              <a:solidFill>
                <a:schemeClr val="hlink"/>
              </a:solidFill>
            </a:endParaRPr>
          </a:p>
        </p:txBody>
      </p:sp>
      <p:sp>
        <p:nvSpPr>
          <p:cNvPr id="111" name="Rectangle 4101"/>
          <p:cNvSpPr>
            <a:spLocks noChangeArrowheads="1"/>
          </p:cNvSpPr>
          <p:nvPr/>
        </p:nvSpPr>
        <p:spPr bwMode="auto">
          <a:xfrm>
            <a:off x="8561186" y="5890585"/>
            <a:ext cx="560470" cy="19920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  <a:extLst/>
        </p:spPr>
        <p:txBody>
          <a:bodyPr wrap="square" lIns="7200" tIns="7200" rIns="7200" bIns="72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01675" indent="-338138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584325" indent="-70326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3713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43100" indent="-1841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003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575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147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719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1200" b="1" i="1" dirty="0"/>
              <a:t>12/17</a:t>
            </a:r>
          </a:p>
        </p:txBody>
      </p:sp>
      <p:sp>
        <p:nvSpPr>
          <p:cNvPr id="118" name="Rectangle 4101"/>
          <p:cNvSpPr>
            <a:spLocks noChangeArrowheads="1"/>
          </p:cNvSpPr>
          <p:nvPr/>
        </p:nvSpPr>
        <p:spPr bwMode="auto">
          <a:xfrm>
            <a:off x="4578050" y="5939083"/>
            <a:ext cx="3965561" cy="7984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  <a:extLst/>
        </p:spPr>
        <p:txBody>
          <a:bodyPr wrap="square" lIns="18000" tIns="18000" rIns="18000" bIns="18000">
            <a:no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01675" indent="-338138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584325" indent="-70326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3713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43100" indent="-1841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003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575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147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719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1200" dirty="0">
              <a:solidFill>
                <a:prstClr val="black"/>
              </a:solidFill>
              <a:ea typeface="MS PGothic" panose="020B0600070205080204" pitchFamily="34" charset="-128"/>
            </a:endParaRPr>
          </a:p>
        </p:txBody>
      </p:sp>
      <p:sp>
        <p:nvSpPr>
          <p:cNvPr id="114" name="Rectangle 4101"/>
          <p:cNvSpPr>
            <a:spLocks noChangeArrowheads="1"/>
          </p:cNvSpPr>
          <p:nvPr/>
        </p:nvSpPr>
        <p:spPr bwMode="auto">
          <a:xfrm>
            <a:off x="6526125" y="5939084"/>
            <a:ext cx="2017486" cy="77501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18000" tIns="18000" rIns="18000" bIns="180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01675" indent="-338138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584325" indent="-70326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3713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43100" indent="-1841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003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575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147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719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1200" dirty="0">
              <a:solidFill>
                <a:prstClr val="black"/>
              </a:solidFill>
              <a:ea typeface="MS PGothic" panose="020B0600070205080204" pitchFamily="34" charset="-128"/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200" dirty="0">
                <a:solidFill>
                  <a:prstClr val="black"/>
                </a:solidFill>
                <a:ea typeface="MS PGothic" panose="020B0600070205080204" pitchFamily="34" charset="-128"/>
              </a:rPr>
              <a:t>Master Agreement Alcoa- </a:t>
            </a:r>
            <a:r>
              <a:rPr lang="it-IT" sz="1200" dirty="0" err="1">
                <a:solidFill>
                  <a:prstClr val="black"/>
                </a:solidFill>
                <a:ea typeface="MS PGothic" panose="020B0600070205080204" pitchFamily="34" charset="-128"/>
              </a:rPr>
              <a:t>Invitalia</a:t>
            </a:r>
            <a:endParaRPr lang="it-IT" sz="1200" dirty="0">
              <a:solidFill>
                <a:prstClr val="black"/>
              </a:solidFill>
              <a:ea typeface="MS PGothic" panose="020B0600070205080204" pitchFamily="34" charset="-128"/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200" dirty="0">
                <a:solidFill>
                  <a:prstClr val="black"/>
                </a:solidFill>
                <a:ea typeface="MS PGothic" panose="020B0600070205080204" pitchFamily="34" charset="-128"/>
              </a:rPr>
              <a:t>Accordo di Programma</a:t>
            </a:r>
          </a:p>
        </p:txBody>
      </p:sp>
      <p:sp>
        <p:nvSpPr>
          <p:cNvPr id="115" name="Figura a mano libera 114"/>
          <p:cNvSpPr/>
          <p:nvPr/>
        </p:nvSpPr>
        <p:spPr bwMode="auto">
          <a:xfrm flipH="1">
            <a:off x="8528050" y="6239785"/>
            <a:ext cx="212725" cy="190240"/>
          </a:xfrm>
          <a:custGeom>
            <a:avLst/>
            <a:gdLst>
              <a:gd name="connsiteX0" fmla="*/ 114300 w 114300"/>
              <a:gd name="connsiteY0" fmla="*/ 133350 h 133350"/>
              <a:gd name="connsiteX1" fmla="*/ 0 w 114300"/>
              <a:gd name="connsiteY1" fmla="*/ 0 h 133350"/>
              <a:gd name="connsiteX2" fmla="*/ 114300 w 114300"/>
              <a:gd name="connsiteY2" fmla="*/ 19050 h 133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300" h="133350">
                <a:moveTo>
                  <a:pt x="114300" y="133350"/>
                </a:moveTo>
                <a:lnTo>
                  <a:pt x="0" y="0"/>
                </a:lnTo>
                <a:lnTo>
                  <a:pt x="114300" y="19050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effectLst/>
          <a:extLst/>
        </p:spPr>
        <p:txBody>
          <a:bodyPr wrap="square" lIns="18000" tIns="18000" rIns="18000" bIns="1800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sz="1000">
              <a:solidFill>
                <a:prstClr val="black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17" name="Rectangle 4101"/>
          <p:cNvSpPr>
            <a:spLocks noChangeArrowheads="1"/>
          </p:cNvSpPr>
          <p:nvPr/>
        </p:nvSpPr>
        <p:spPr bwMode="auto">
          <a:xfrm>
            <a:off x="4578050" y="5939084"/>
            <a:ext cx="2017486" cy="77501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18000" tIns="18000" rIns="18000" bIns="180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01675" indent="-338138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584325" indent="-703263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3713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43100" indent="-1841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003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575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147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71900" indent="-184150" defTabSz="1220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b="1" dirty="0">
                <a:solidFill>
                  <a:prstClr val="black"/>
                </a:solidFill>
                <a:ea typeface="MS PGothic" panose="020B0600070205080204" pitchFamily="34" charset="-128"/>
              </a:rPr>
              <a:t>Firma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200" dirty="0">
                <a:solidFill>
                  <a:prstClr val="black"/>
                </a:solidFill>
                <a:ea typeface="MS PGothic" panose="020B0600070205080204" pitchFamily="34" charset="-128"/>
              </a:rPr>
              <a:t>Protocollo Ambientale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200" dirty="0">
                <a:solidFill>
                  <a:prstClr val="black"/>
                </a:solidFill>
                <a:ea typeface="MS PGothic" panose="020B0600070205080204" pitchFamily="34" charset="-128"/>
              </a:rPr>
              <a:t>Risoluzione contenzioso Alcoa – Autorità</a:t>
            </a:r>
          </a:p>
        </p:txBody>
      </p:sp>
    </p:spTree>
    <p:extLst>
      <p:ext uri="{BB962C8B-B14F-4D97-AF65-F5344CB8AC3E}">
        <p14:creationId xmlns:p14="http://schemas.microsoft.com/office/powerpoint/2010/main" val="1992803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739" y="469227"/>
            <a:ext cx="7836708" cy="430887"/>
          </a:xfrm>
        </p:spPr>
        <p:txBody>
          <a:bodyPr/>
          <a:lstStyle/>
          <a:p>
            <a:r>
              <a:rPr lang="it-IT" dirty="0"/>
              <a:t>PORTOVESME - Gli atti per il rilancio</a:t>
            </a:r>
          </a:p>
        </p:txBody>
      </p:sp>
      <p:sp>
        <p:nvSpPr>
          <p:cNvPr id="12" name="Segnaposto contenuto 3"/>
          <p:cNvSpPr txBox="1">
            <a:spLocks/>
          </p:cNvSpPr>
          <p:nvPr/>
        </p:nvSpPr>
        <p:spPr bwMode="auto">
          <a:xfrm>
            <a:off x="151896" y="1970799"/>
            <a:ext cx="4206794" cy="4467969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>
            <a:lvl1pPr marL="185738" indent="-185738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Char char="•"/>
              <a:defRPr sz="16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357188" indent="-169863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  <a:latin typeface="Arial" charset="0"/>
                <a:ea typeface="+mn-ea"/>
              </a:defRPr>
            </a:lvl2pPr>
            <a:lvl3pPr marL="542925" indent="-18415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."/>
              <a:defRPr sz="1600">
                <a:solidFill>
                  <a:schemeClr val="tx1"/>
                </a:solidFill>
                <a:latin typeface="Arial" charset="0"/>
                <a:ea typeface="+mn-ea"/>
              </a:defRPr>
            </a:lvl3pPr>
            <a:lvl4pPr marL="715963" indent="-17145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  <a:latin typeface="Arial" charset="0"/>
                <a:ea typeface="+mn-ea"/>
              </a:defRPr>
            </a:lvl4pPr>
            <a:lvl5pPr marL="901700" indent="-18415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."/>
              <a:defRPr sz="1600">
                <a:solidFill>
                  <a:schemeClr val="tx1"/>
                </a:solidFill>
                <a:latin typeface="Arial" charset="0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it-IT" sz="1400" b="1" kern="0" dirty="0"/>
              <a:t>Firmatari </a:t>
            </a:r>
          </a:p>
          <a:p>
            <a:pPr>
              <a:spcBef>
                <a:spcPts val="0"/>
              </a:spcBef>
            </a:pPr>
            <a:r>
              <a:rPr lang="it-IT" sz="1400" kern="0" dirty="0"/>
              <a:t>MISE e MATTM </a:t>
            </a:r>
          </a:p>
          <a:p>
            <a:pPr>
              <a:spcBef>
                <a:spcPts val="0"/>
              </a:spcBef>
            </a:pPr>
            <a:r>
              <a:rPr lang="it-IT" sz="1400" kern="0" dirty="0" err="1"/>
              <a:t>Invitalia</a:t>
            </a:r>
            <a:r>
              <a:rPr lang="it-IT" sz="1400" kern="0" dirty="0"/>
              <a:t> </a:t>
            </a:r>
          </a:p>
          <a:p>
            <a:pPr>
              <a:spcBef>
                <a:spcPts val="0"/>
              </a:spcBef>
            </a:pPr>
            <a:r>
              <a:rPr lang="it-IT" sz="1400" kern="0" dirty="0"/>
              <a:t>Alcoa </a:t>
            </a:r>
          </a:p>
          <a:p>
            <a:pPr>
              <a:spcBef>
                <a:spcPts val="0"/>
              </a:spcBef>
            </a:pPr>
            <a:r>
              <a:rPr lang="it-IT" sz="1400" kern="0" dirty="0"/>
              <a:t>Regione Autonoma della Sardegna - Provincia della Sardegna del Sud</a:t>
            </a:r>
          </a:p>
          <a:p>
            <a:pPr>
              <a:spcBef>
                <a:spcPts val="0"/>
              </a:spcBef>
            </a:pPr>
            <a:r>
              <a:rPr lang="it-IT" sz="1400" kern="0" dirty="0"/>
              <a:t>Consorzio Industriale Provinciale Carbonia - Iglesias</a:t>
            </a:r>
          </a:p>
          <a:p>
            <a:pPr>
              <a:spcBef>
                <a:spcPts val="0"/>
              </a:spcBef>
            </a:pPr>
            <a:endParaRPr lang="it-IT" sz="1400" kern="0" dirty="0"/>
          </a:p>
          <a:p>
            <a:pPr marL="0" indent="0">
              <a:spcBef>
                <a:spcPts val="0"/>
              </a:spcBef>
              <a:buNone/>
            </a:pPr>
            <a:r>
              <a:rPr lang="it-IT" sz="1400" b="1" kern="0" dirty="0"/>
              <a:t>Finalità </a:t>
            </a:r>
          </a:p>
          <a:p>
            <a:pPr>
              <a:spcBef>
                <a:spcPts val="0"/>
              </a:spcBef>
            </a:pPr>
            <a:r>
              <a:rPr lang="it-IT" sz="1400" kern="0" dirty="0"/>
              <a:t>progetto di bonifica delle acque sotterranee dell’area industriale di Portovesme </a:t>
            </a:r>
          </a:p>
          <a:p>
            <a:pPr>
              <a:spcBef>
                <a:spcPts val="0"/>
              </a:spcBef>
            </a:pPr>
            <a:endParaRPr lang="it-IT" sz="1400" kern="0" dirty="0"/>
          </a:p>
          <a:p>
            <a:pPr marL="0" indent="0">
              <a:spcBef>
                <a:spcPts val="0"/>
              </a:spcBef>
              <a:buNone/>
            </a:pPr>
            <a:r>
              <a:rPr lang="it-IT" sz="1400" b="1" kern="0" dirty="0"/>
              <a:t>Impegni </a:t>
            </a:r>
          </a:p>
          <a:p>
            <a:pPr>
              <a:spcBef>
                <a:spcPts val="0"/>
              </a:spcBef>
            </a:pPr>
            <a:r>
              <a:rPr lang="it-IT" sz="1400" kern="0" dirty="0"/>
              <a:t>Applicazione del principio «chi inquina paga»</a:t>
            </a:r>
          </a:p>
          <a:p>
            <a:pPr>
              <a:spcBef>
                <a:spcPts val="0"/>
              </a:spcBef>
            </a:pPr>
            <a:r>
              <a:rPr lang="it-IT" sz="1400" kern="0" dirty="0"/>
              <a:t>Attuazione bonifica acque sotterranee da parte del Consorzio </a:t>
            </a:r>
          </a:p>
          <a:p>
            <a:pPr>
              <a:spcBef>
                <a:spcPts val="0"/>
              </a:spcBef>
            </a:pPr>
            <a:r>
              <a:rPr lang="it-IT" sz="1400" kern="0" dirty="0"/>
              <a:t>ALCOA continuerà ad occuparsi del completamento degli interventi di bonifica e messa in sicurezza permanente.</a:t>
            </a:r>
          </a:p>
          <a:p>
            <a:pPr>
              <a:spcBef>
                <a:spcPts val="0"/>
              </a:spcBef>
            </a:pPr>
            <a:endParaRPr lang="it-IT" sz="1400" kern="0" dirty="0"/>
          </a:p>
        </p:txBody>
      </p:sp>
      <p:sp>
        <p:nvSpPr>
          <p:cNvPr id="13" name="Segnaposto contenuto 3"/>
          <p:cNvSpPr txBox="1">
            <a:spLocks/>
          </p:cNvSpPr>
          <p:nvPr/>
        </p:nvSpPr>
        <p:spPr bwMode="auto">
          <a:xfrm>
            <a:off x="4737181" y="1970799"/>
            <a:ext cx="4206794" cy="4467969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>
            <a:lvl1pPr marL="185738" indent="-185738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Char char="•"/>
              <a:defRPr sz="16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357188" indent="-169863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  <a:latin typeface="Arial" charset="0"/>
                <a:ea typeface="+mn-ea"/>
              </a:defRPr>
            </a:lvl2pPr>
            <a:lvl3pPr marL="542925" indent="-18415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."/>
              <a:defRPr sz="1600">
                <a:solidFill>
                  <a:schemeClr val="tx1"/>
                </a:solidFill>
                <a:latin typeface="Arial" charset="0"/>
                <a:ea typeface="+mn-ea"/>
              </a:defRPr>
            </a:lvl3pPr>
            <a:lvl4pPr marL="715963" indent="-17145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  <a:latin typeface="Arial" charset="0"/>
                <a:ea typeface="+mn-ea"/>
              </a:defRPr>
            </a:lvl4pPr>
            <a:lvl5pPr marL="901700" indent="-18415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."/>
              <a:defRPr sz="1600">
                <a:solidFill>
                  <a:schemeClr val="tx1"/>
                </a:solidFill>
                <a:latin typeface="Arial" charset="0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400" kern="0" dirty="0"/>
              <a:t> </a:t>
            </a:r>
            <a:r>
              <a:rPr lang="en-US" sz="1400" b="1" kern="0" dirty="0"/>
              <a:t>Oggetto</a:t>
            </a:r>
            <a:r>
              <a:rPr lang="en-US" sz="1400" kern="0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kern="0" dirty="0"/>
          </a:p>
          <a:p>
            <a:pPr marL="0" indent="0">
              <a:spcBef>
                <a:spcPts val="0"/>
              </a:spcBef>
              <a:buNone/>
            </a:pPr>
            <a:r>
              <a:rPr lang="en-US" sz="1400" kern="0" dirty="0"/>
              <a:t>Risoluzione del contenzioso pendente tra Alcoa e Autorità per l’energia elettrica, il gas e il sistema idrico relativo al recupero della differenza tra la componente compensativa determinata con riferimento al prezzo effettivamente pagato sul mercato libero e la componente effettivamente pagata alla debitrice dalla cassa conguaglio per il settore elettrico. 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kern="0" dirty="0"/>
          </a:p>
          <a:p>
            <a:pPr marL="0" indent="0">
              <a:spcBef>
                <a:spcPts val="0"/>
              </a:spcBef>
              <a:buNone/>
            </a:pPr>
            <a:r>
              <a:rPr lang="en-US" sz="1400" b="1" kern="0" dirty="0"/>
              <a:t>Determina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kern="0" dirty="0"/>
              <a:t>Risoluzione bonaria. 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kern="0" dirty="0"/>
          </a:p>
          <a:p>
            <a:pPr marL="0" indent="0">
              <a:spcBef>
                <a:spcPts val="0"/>
              </a:spcBef>
              <a:buNone/>
            </a:pPr>
            <a:endParaRPr lang="it-IT" sz="1400" kern="0" dirty="0"/>
          </a:p>
        </p:txBody>
      </p:sp>
      <p:sp>
        <p:nvSpPr>
          <p:cNvPr id="16" name="Rectangle 240"/>
          <p:cNvSpPr>
            <a:spLocks noChangeArrowheads="1"/>
          </p:cNvSpPr>
          <p:nvPr/>
        </p:nvSpPr>
        <p:spPr bwMode="auto">
          <a:xfrm>
            <a:off x="151896" y="1081880"/>
            <a:ext cx="4206794" cy="8300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7A9FC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36000" tIns="36000" rIns="36000" bIns="36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600" b="1" dirty="0">
                <a:ea typeface="MS PGothic" panose="020B0600070205080204" pitchFamily="34" charset="-128"/>
                <a:cs typeface="Arial" panose="020B0604020202020204" pitchFamily="34" charset="0"/>
              </a:rPr>
              <a:t>Protocollo ambientale</a:t>
            </a:r>
            <a:br>
              <a:rPr lang="it-IT" sz="1600" b="1" dirty="0">
                <a:ea typeface="MS PGothic" panose="020B0600070205080204" pitchFamily="34" charset="-128"/>
                <a:cs typeface="Arial" panose="020B0604020202020204" pitchFamily="34" charset="0"/>
              </a:rPr>
            </a:br>
            <a:r>
              <a:rPr lang="it-IT" sz="1600" b="1" dirty="0">
                <a:ea typeface="MS PGothic" panose="020B0600070205080204" pitchFamily="34" charset="-128"/>
                <a:cs typeface="Arial" panose="020B0604020202020204" pitchFamily="34" charset="0"/>
              </a:rPr>
              <a:t>per interventi di bonifica e reindustrializzazione</a:t>
            </a:r>
          </a:p>
        </p:txBody>
      </p:sp>
      <p:sp>
        <p:nvSpPr>
          <p:cNvPr id="17" name="Rectangle 240"/>
          <p:cNvSpPr>
            <a:spLocks noChangeArrowheads="1"/>
          </p:cNvSpPr>
          <p:nvPr/>
        </p:nvSpPr>
        <p:spPr bwMode="auto">
          <a:xfrm>
            <a:off x="4737181" y="1081880"/>
            <a:ext cx="4206794" cy="8300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7A9FC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36000" tIns="36000" rIns="36000" bIns="36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600" b="1" dirty="0">
                <a:ea typeface="MS PGothic" panose="020B0600070205080204" pitchFamily="34" charset="-128"/>
                <a:cs typeface="Arial" panose="020B0604020202020204" pitchFamily="34" charset="0"/>
              </a:rPr>
              <a:t>Risoluzione contenzioso</a:t>
            </a:r>
            <a:br>
              <a:rPr lang="it-IT" sz="1600" b="1" dirty="0">
                <a:ea typeface="MS PGothic" panose="020B0600070205080204" pitchFamily="34" charset="-128"/>
                <a:cs typeface="Arial" panose="020B0604020202020204" pitchFamily="34" charset="0"/>
              </a:rPr>
            </a:br>
            <a:r>
              <a:rPr lang="it-IT" sz="1600" b="1" dirty="0">
                <a:ea typeface="MS PGothic" panose="020B0600070205080204" pitchFamily="34" charset="-128"/>
                <a:cs typeface="Arial" panose="020B0604020202020204" pitchFamily="34" charset="0"/>
              </a:rPr>
              <a:t>Alcoa - Autorità per l'energia elettrica</a:t>
            </a:r>
            <a:br>
              <a:rPr lang="it-IT" sz="1600" b="1" dirty="0">
                <a:ea typeface="MS PGothic" panose="020B0600070205080204" pitchFamily="34" charset="-128"/>
                <a:cs typeface="Arial" panose="020B0604020202020204" pitchFamily="34" charset="0"/>
              </a:rPr>
            </a:br>
            <a:r>
              <a:rPr lang="it-IT" sz="1600" b="1" dirty="0">
                <a:ea typeface="MS PGothic" panose="020B0600070205080204" pitchFamily="34" charset="-128"/>
                <a:cs typeface="Arial" panose="020B0604020202020204" pitchFamily="34" charset="0"/>
              </a:rPr>
              <a:t>il gas e il sistema idrico </a:t>
            </a:r>
          </a:p>
        </p:txBody>
      </p:sp>
    </p:spTree>
    <p:extLst>
      <p:ext uri="{BB962C8B-B14F-4D97-AF65-F5344CB8AC3E}">
        <p14:creationId xmlns:p14="http://schemas.microsoft.com/office/powerpoint/2010/main" val="556463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PORTOVESME - Gli atti per il rilancio</a:t>
            </a:r>
          </a:p>
        </p:txBody>
      </p:sp>
      <p:sp>
        <p:nvSpPr>
          <p:cNvPr id="12" name="Segnaposto contenuto 3"/>
          <p:cNvSpPr txBox="1">
            <a:spLocks/>
          </p:cNvSpPr>
          <p:nvPr/>
        </p:nvSpPr>
        <p:spPr bwMode="auto">
          <a:xfrm>
            <a:off x="80458" y="1727902"/>
            <a:ext cx="4349670" cy="490149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>
            <a:lvl1pPr marL="185738" indent="-185738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Char char="•"/>
              <a:defRPr sz="16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357188" indent="-169863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  <a:latin typeface="Arial" charset="0"/>
                <a:ea typeface="+mn-ea"/>
              </a:defRPr>
            </a:lvl2pPr>
            <a:lvl3pPr marL="542925" indent="-18415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."/>
              <a:defRPr sz="1600">
                <a:solidFill>
                  <a:schemeClr val="tx1"/>
                </a:solidFill>
                <a:latin typeface="Arial" charset="0"/>
                <a:ea typeface="+mn-ea"/>
              </a:defRPr>
            </a:lvl3pPr>
            <a:lvl4pPr marL="715963" indent="-17145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  <a:latin typeface="Arial" charset="0"/>
                <a:ea typeface="+mn-ea"/>
              </a:defRPr>
            </a:lvl4pPr>
            <a:lvl5pPr marL="901700" indent="-18415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."/>
              <a:defRPr sz="1600">
                <a:solidFill>
                  <a:schemeClr val="tx1"/>
                </a:solidFill>
                <a:latin typeface="Arial" charset="0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it-IT" sz="1400" b="1" kern="0" dirty="0"/>
              <a:t>Oggetto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it-IT" sz="1400" kern="0" dirty="0"/>
              <a:t>Trasferimento dello </a:t>
            </a:r>
            <a:r>
              <a:rPr lang="it-IT" sz="1400" kern="0" dirty="0" err="1"/>
              <a:t>Smelter</a:t>
            </a:r>
            <a:r>
              <a:rPr lang="it-IT" sz="1400" kern="0" dirty="0"/>
              <a:t> da Alcoa a </a:t>
            </a:r>
            <a:r>
              <a:rPr lang="it-IT" sz="1400" kern="0" dirty="0" err="1"/>
              <a:t>Invitalia</a:t>
            </a:r>
            <a:r>
              <a:rPr lang="it-IT" sz="1400" kern="0" dirty="0"/>
              <a:t> per consentire il successivo trasferimento dello stesso a un investitore terzo per la reindustrializzazione del sito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400" b="1" kern="0" dirty="0"/>
              <a:t>Impegni </a:t>
            </a:r>
          </a:p>
          <a:p>
            <a:pPr>
              <a:spcBef>
                <a:spcPts val="0"/>
              </a:spcBef>
            </a:pPr>
            <a:r>
              <a:rPr lang="it-IT" sz="1400" kern="0" dirty="0"/>
              <a:t>Impegno di Alcoa a pagare 20 mln di euro per il «</a:t>
            </a:r>
            <a:r>
              <a:rPr lang="it-IT" sz="1400" kern="0" dirty="0" err="1"/>
              <a:t>bad</a:t>
            </a:r>
            <a:r>
              <a:rPr lang="it-IT" sz="1400" kern="0" dirty="0"/>
              <a:t> </a:t>
            </a:r>
            <a:r>
              <a:rPr lang="it-IT" sz="1400" kern="0" dirty="0" err="1"/>
              <a:t>will</a:t>
            </a:r>
            <a:r>
              <a:rPr lang="it-IT" sz="1400" kern="0" dirty="0"/>
              <a:t>» </a:t>
            </a:r>
          </a:p>
          <a:p>
            <a:pPr>
              <a:spcBef>
                <a:spcPts val="0"/>
              </a:spcBef>
            </a:pPr>
            <a:r>
              <a:rPr lang="it-IT" sz="1400" kern="0" dirty="0" smtClean="0"/>
              <a:t>Alcoa </a:t>
            </a:r>
            <a:r>
              <a:rPr lang="it-IT" sz="1400" kern="0" dirty="0"/>
              <a:t>rimane responsabile del completamento del Piano di bonifica delle acque </a:t>
            </a:r>
            <a:r>
              <a:rPr lang="it-IT" sz="1400" kern="0" dirty="0" smtClean="0"/>
              <a:t>sotterranee. </a:t>
            </a:r>
          </a:p>
          <a:p>
            <a:pPr>
              <a:spcBef>
                <a:spcPts val="0"/>
              </a:spcBef>
            </a:pPr>
            <a:r>
              <a:rPr lang="it-IT" sz="1400" kern="0" dirty="0" smtClean="0"/>
              <a:t>Impegno </a:t>
            </a:r>
            <a:r>
              <a:rPr lang="it-IT" sz="1400" kern="0" dirty="0"/>
              <a:t>di Alcoa a negoziare con investitore terzo la fornitura di allumina e a fornire formazione, assistenza e informazioni tecnologiche al personale per il </a:t>
            </a:r>
            <a:r>
              <a:rPr lang="it-IT" sz="1400" kern="0" dirty="0" err="1"/>
              <a:t>restart</a:t>
            </a:r>
            <a:r>
              <a:rPr lang="it-IT" sz="1400" kern="0" dirty="0"/>
              <a:t> dello </a:t>
            </a:r>
            <a:r>
              <a:rPr lang="it-IT" sz="1400" kern="0" dirty="0" err="1"/>
              <a:t>Smelter</a:t>
            </a:r>
            <a:r>
              <a:rPr lang="it-IT" sz="1400" kern="0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400" b="1" kern="0" dirty="0"/>
              <a:t>Conclusione  </a:t>
            </a:r>
          </a:p>
          <a:p>
            <a:pPr>
              <a:spcBef>
                <a:spcPts val="0"/>
              </a:spcBef>
            </a:pPr>
            <a:r>
              <a:rPr lang="it-IT" sz="1400" kern="0" dirty="0"/>
              <a:t>Il completamento dell’acquisizione da parte di Invitalia avverrà </a:t>
            </a:r>
            <a:r>
              <a:rPr lang="it-IT" sz="1400" kern="0" dirty="0" smtClean="0"/>
              <a:t>entro il </a:t>
            </a:r>
            <a:r>
              <a:rPr lang="it-IT" sz="1400" kern="0" dirty="0"/>
              <a:t>15 febbraio 2018 tramite atto notarile.</a:t>
            </a:r>
          </a:p>
        </p:txBody>
      </p:sp>
      <p:sp>
        <p:nvSpPr>
          <p:cNvPr id="13" name="Segnaposto contenuto 3"/>
          <p:cNvSpPr txBox="1">
            <a:spLocks/>
          </p:cNvSpPr>
          <p:nvPr/>
        </p:nvSpPr>
        <p:spPr bwMode="auto">
          <a:xfrm>
            <a:off x="4665743" y="1727902"/>
            <a:ext cx="4349670" cy="490149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>
            <a:lvl1pPr marL="185738" indent="-185738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Char char="•"/>
              <a:defRPr sz="16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357188" indent="-169863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  <a:latin typeface="Arial" charset="0"/>
                <a:ea typeface="+mn-ea"/>
              </a:defRPr>
            </a:lvl2pPr>
            <a:lvl3pPr marL="542925" indent="-18415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."/>
              <a:defRPr sz="1600">
                <a:solidFill>
                  <a:schemeClr val="tx1"/>
                </a:solidFill>
                <a:latin typeface="Arial" charset="0"/>
                <a:ea typeface="+mn-ea"/>
              </a:defRPr>
            </a:lvl3pPr>
            <a:lvl4pPr marL="715963" indent="-17145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  <a:latin typeface="Arial" charset="0"/>
                <a:ea typeface="+mn-ea"/>
              </a:defRPr>
            </a:lvl4pPr>
            <a:lvl5pPr marL="901700" indent="-18415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."/>
              <a:defRPr sz="1600">
                <a:solidFill>
                  <a:schemeClr val="tx1"/>
                </a:solidFill>
                <a:latin typeface="Arial" charset="0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it-IT" sz="1400" b="1" kern="0" dirty="0"/>
              <a:t>Finalità </a:t>
            </a:r>
          </a:p>
          <a:p>
            <a:pPr>
              <a:spcBef>
                <a:spcPts val="0"/>
              </a:spcBef>
            </a:pPr>
            <a:r>
              <a:rPr lang="it-IT" sz="1400" kern="0" dirty="0"/>
              <a:t>Riattivazione ed il rilancio del complesso industriale ex Alcoa Portovesme, per la produzione di alluminio primario, sostenendo gli investimenti industriali di </a:t>
            </a:r>
            <a:r>
              <a:rPr lang="it-IT" sz="1400" kern="0" dirty="0" err="1"/>
              <a:t>SiderAlloys</a:t>
            </a:r>
            <a:r>
              <a:rPr lang="it-IT" sz="1400" kern="0" dirty="0"/>
              <a:t> </a:t>
            </a:r>
            <a:r>
              <a:rPr lang="it-IT" sz="1400" kern="0" dirty="0" smtClean="0"/>
              <a:t>Italia</a:t>
            </a:r>
            <a:endParaRPr lang="it-IT" sz="1400" kern="0" dirty="0"/>
          </a:p>
          <a:p>
            <a:pPr>
              <a:spcBef>
                <a:spcPts val="0"/>
              </a:spcBef>
            </a:pPr>
            <a:r>
              <a:rPr lang="it-IT" sz="1400" kern="0" dirty="0"/>
              <a:t>Rafforzare la struttura produttiva </a:t>
            </a:r>
            <a:r>
              <a:rPr lang="it-IT" sz="1400" kern="0" dirty="0" smtClean="0"/>
              <a:t>della Regione</a:t>
            </a:r>
            <a:r>
              <a:rPr lang="it-IT" sz="1400" kern="0" dirty="0"/>
              <a:t>, con importanti ricadute sul territorio e sull’intera filiera. </a:t>
            </a:r>
          </a:p>
          <a:p>
            <a:pPr>
              <a:spcBef>
                <a:spcPts val="0"/>
              </a:spcBef>
            </a:pPr>
            <a:endParaRPr lang="it-IT" sz="1400" kern="0" dirty="0"/>
          </a:p>
          <a:p>
            <a:pPr marL="0" indent="0">
              <a:spcBef>
                <a:spcPts val="0"/>
              </a:spcBef>
              <a:buNone/>
            </a:pPr>
            <a:r>
              <a:rPr lang="it-IT" sz="1400" b="1" kern="0" dirty="0"/>
              <a:t>Investimento </a:t>
            </a:r>
          </a:p>
          <a:p>
            <a:pPr>
              <a:spcBef>
                <a:spcPts val="0"/>
              </a:spcBef>
            </a:pPr>
            <a:r>
              <a:rPr lang="it-IT" sz="1400" kern="0" dirty="0"/>
              <a:t>Investimenti complessivi: </a:t>
            </a:r>
            <a:r>
              <a:rPr lang="it-IT" sz="1400" kern="0" dirty="0" smtClean="0"/>
              <a:t>135 - 145 </a:t>
            </a:r>
            <a:r>
              <a:rPr lang="it-IT" sz="1400" kern="0" dirty="0"/>
              <a:t>€ </a:t>
            </a:r>
            <a:r>
              <a:rPr lang="it-IT" sz="1400" kern="0" dirty="0" smtClean="0"/>
              <a:t>mil.</a:t>
            </a:r>
            <a:r>
              <a:rPr lang="it-IT" sz="1400" kern="0" dirty="0" smtClean="0"/>
              <a:t> </a:t>
            </a:r>
            <a:r>
              <a:rPr lang="it-IT" sz="1400" kern="0" dirty="0"/>
              <a:t>A</a:t>
            </a:r>
            <a:r>
              <a:rPr lang="it-IT" sz="1400" kern="0" dirty="0" smtClean="0"/>
              <a:t>gevolazioni (</a:t>
            </a:r>
            <a:r>
              <a:rPr lang="it-IT" sz="1400" kern="0" dirty="0"/>
              <a:t>MISE-Regione) 94 € </a:t>
            </a:r>
            <a:r>
              <a:rPr lang="it-IT" sz="1400" kern="0" dirty="0" err="1"/>
              <a:t>mil</a:t>
            </a:r>
            <a:r>
              <a:rPr lang="it-IT" sz="1400" kern="0" dirty="0"/>
              <a:t> </a:t>
            </a:r>
            <a:endParaRPr lang="it-IT" sz="1400" kern="0" dirty="0" smtClean="0"/>
          </a:p>
          <a:p>
            <a:pPr marL="0" indent="0">
              <a:spcBef>
                <a:spcPts val="0"/>
              </a:spcBef>
              <a:buNone/>
            </a:pPr>
            <a:endParaRPr lang="it-IT" sz="1400" kern="0" dirty="0"/>
          </a:p>
          <a:p>
            <a:pPr marL="0" indent="0">
              <a:spcBef>
                <a:spcPts val="0"/>
              </a:spcBef>
              <a:buNone/>
            </a:pPr>
            <a:r>
              <a:rPr lang="it-IT" sz="1400" b="1" kern="0" dirty="0"/>
              <a:t>Impatto occupazionale </a:t>
            </a:r>
          </a:p>
          <a:p>
            <a:pPr>
              <a:spcBef>
                <a:spcPts val="0"/>
              </a:spcBef>
            </a:pPr>
            <a:r>
              <a:rPr lang="it-IT" sz="1400" kern="0" dirty="0"/>
              <a:t>Assorbimento, a regime, </a:t>
            </a:r>
            <a:r>
              <a:rPr lang="en-US" sz="1400" kern="0" dirty="0"/>
              <a:t>della forza lavoro </a:t>
            </a:r>
            <a:r>
              <a:rPr lang="it-IT" sz="1400" kern="0" dirty="0"/>
              <a:t>Alcoa e </a:t>
            </a:r>
            <a:r>
              <a:rPr lang="it-IT" sz="1400" kern="0" dirty="0" err="1"/>
              <a:t>contractors</a:t>
            </a:r>
            <a:r>
              <a:rPr lang="it-IT" sz="1400" kern="0" dirty="0"/>
              <a:t> nella configurazione operativa</a:t>
            </a:r>
            <a:r>
              <a:rPr lang="en-US" sz="1400" kern="0" dirty="0"/>
              <a:t>.</a:t>
            </a:r>
            <a:endParaRPr lang="it-IT" sz="1400" kern="0" dirty="0"/>
          </a:p>
        </p:txBody>
      </p:sp>
      <p:sp>
        <p:nvSpPr>
          <p:cNvPr id="16" name="Rectangle 240"/>
          <p:cNvSpPr>
            <a:spLocks noChangeArrowheads="1"/>
          </p:cNvSpPr>
          <p:nvPr/>
        </p:nvSpPr>
        <p:spPr bwMode="auto">
          <a:xfrm>
            <a:off x="80458" y="1081881"/>
            <a:ext cx="4349670" cy="5754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7A9FC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36000" tIns="36000" rIns="36000" bIns="36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600" b="1" dirty="0">
                <a:ea typeface="MS PGothic" panose="020B0600070205080204" pitchFamily="34" charset="-128"/>
                <a:cs typeface="Arial" panose="020B0604020202020204" pitchFamily="34" charset="0"/>
              </a:rPr>
              <a:t>Master Agreement Alcoa – </a:t>
            </a:r>
            <a:r>
              <a:rPr lang="it-IT" sz="1600" b="1" dirty="0" err="1">
                <a:ea typeface="MS PGothic" panose="020B0600070205080204" pitchFamily="34" charset="-128"/>
                <a:cs typeface="Arial" panose="020B0604020202020204" pitchFamily="34" charset="0"/>
              </a:rPr>
              <a:t>Invitalia</a:t>
            </a:r>
            <a:r>
              <a:rPr lang="it-IT" sz="1600" b="1" dirty="0">
                <a:ea typeface="MS PGothic" panose="020B0600070205080204" pitchFamily="34" charset="-128"/>
                <a:cs typeface="Arial" panose="020B0604020202020204" pitchFamily="34" charset="0"/>
              </a:rPr>
              <a:t> per cessione stabilimento Portovesme </a:t>
            </a:r>
          </a:p>
        </p:txBody>
      </p:sp>
      <p:sp>
        <p:nvSpPr>
          <p:cNvPr id="17" name="Rectangle 240"/>
          <p:cNvSpPr>
            <a:spLocks noChangeArrowheads="1"/>
          </p:cNvSpPr>
          <p:nvPr/>
        </p:nvSpPr>
        <p:spPr bwMode="auto">
          <a:xfrm>
            <a:off x="4665743" y="1081881"/>
            <a:ext cx="4349670" cy="5754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7A9FC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36000" tIns="36000" rIns="36000" bIns="36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600" b="1" dirty="0">
                <a:ea typeface="MS PGothic" panose="020B0600070205080204" pitchFamily="34" charset="-128"/>
                <a:cs typeface="Arial" panose="020B0604020202020204" pitchFamily="34" charset="0"/>
              </a:rPr>
              <a:t>Accordo di programma Mise, </a:t>
            </a:r>
            <a:r>
              <a:rPr lang="it-IT" sz="1600" b="1" dirty="0" err="1">
                <a:ea typeface="MS PGothic" panose="020B0600070205080204" pitchFamily="34" charset="-128"/>
                <a:cs typeface="Arial" panose="020B0604020202020204" pitchFamily="34" charset="0"/>
              </a:rPr>
              <a:t>Invitalia</a:t>
            </a:r>
            <a:r>
              <a:rPr lang="it-IT" sz="1600" b="1" dirty="0">
                <a:ea typeface="MS PGothic" panose="020B0600070205080204" pitchFamily="34" charset="-128"/>
                <a:cs typeface="Arial" panose="020B0604020202020204" pitchFamily="34" charset="0"/>
              </a:rPr>
              <a:t>, Regione Sardegna</a:t>
            </a:r>
          </a:p>
        </p:txBody>
      </p:sp>
    </p:spTree>
    <p:extLst>
      <p:ext uri="{BB962C8B-B14F-4D97-AF65-F5344CB8AC3E}">
        <p14:creationId xmlns:p14="http://schemas.microsoft.com/office/powerpoint/2010/main" val="359615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entagon 1">
            <a:extLst>
              <a:ext uri="{FF2B5EF4-FFF2-40B4-BE49-F238E27FC236}">
                <a16:creationId xmlns:a16="http://schemas.microsoft.com/office/drawing/2014/main" xmlns="" id="{AB3E2B19-3CFB-4CB6-98CC-75470871DB2A}"/>
              </a:ext>
            </a:extLst>
          </p:cNvPr>
          <p:cNvSpPr/>
          <p:nvPr/>
        </p:nvSpPr>
        <p:spPr>
          <a:xfrm>
            <a:off x="431902" y="1700809"/>
            <a:ext cx="2811359" cy="881715"/>
          </a:xfrm>
          <a:prstGeom prst="homePlate">
            <a:avLst>
              <a:gd name="adj" fmla="val 24696"/>
            </a:avLst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accent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>
              <a:defRPr/>
            </a:pPr>
            <a:r>
              <a:rPr lang="it-IT" sz="1600" b="1" kern="0" dirty="0">
                <a:solidFill>
                  <a:prstClr val="white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Avvio Confronto con sigle sindacali</a:t>
            </a:r>
          </a:p>
        </p:txBody>
      </p:sp>
      <p:sp>
        <p:nvSpPr>
          <p:cNvPr id="24" name="Chevron 4">
            <a:extLst>
              <a:ext uri="{FF2B5EF4-FFF2-40B4-BE49-F238E27FC236}">
                <a16:creationId xmlns:a16="http://schemas.microsoft.com/office/drawing/2014/main" xmlns="" id="{8542D7CD-C51A-4667-AAFA-FBE06ECD4CAF}"/>
              </a:ext>
            </a:extLst>
          </p:cNvPr>
          <p:cNvSpPr/>
          <p:nvPr/>
        </p:nvSpPr>
        <p:spPr>
          <a:xfrm>
            <a:off x="3093901" y="1700808"/>
            <a:ext cx="2840506" cy="881715"/>
          </a:xfrm>
          <a:prstGeom prst="chevron">
            <a:avLst>
              <a:gd name="adj" fmla="val 24036"/>
            </a:avLst>
          </a:prstGeom>
          <a:solidFill>
            <a:srgbClr val="7A9FCC"/>
          </a:solidFill>
          <a:ln w="12700" cap="flat" cmpd="sng" algn="ctr">
            <a:solidFill>
              <a:schemeClr val="accent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>
              <a:defRPr/>
            </a:pPr>
            <a:r>
              <a:rPr lang="it-IT" sz="1600" b="1" kern="0" dirty="0" smtClean="0">
                <a:solidFill>
                  <a:prstClr val="white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Contratto di Sviluppo</a:t>
            </a:r>
            <a:endParaRPr lang="it-IT" sz="1600" b="1" kern="0" dirty="0">
              <a:solidFill>
                <a:prstClr val="white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5" name="Chevron 10">
            <a:extLst>
              <a:ext uri="{FF2B5EF4-FFF2-40B4-BE49-F238E27FC236}">
                <a16:creationId xmlns:a16="http://schemas.microsoft.com/office/drawing/2014/main" xmlns="" id="{C5C05896-DAAE-4C5A-9DB9-E51AB19011B3}"/>
              </a:ext>
            </a:extLst>
          </p:cNvPr>
          <p:cNvSpPr/>
          <p:nvPr/>
        </p:nvSpPr>
        <p:spPr>
          <a:xfrm>
            <a:off x="5785581" y="1700809"/>
            <a:ext cx="3002820" cy="881715"/>
          </a:xfrm>
          <a:prstGeom prst="chevron">
            <a:avLst>
              <a:gd name="adj" fmla="val 25104"/>
            </a:avLst>
          </a:prstGeom>
          <a:solidFill>
            <a:srgbClr val="618DC3"/>
          </a:solidFill>
          <a:ln w="12700" cap="flat" cmpd="sng" algn="ctr">
            <a:solidFill>
              <a:schemeClr val="accent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>
              <a:defRPr/>
            </a:pPr>
            <a:r>
              <a:rPr lang="it-IT" sz="1600" b="1" kern="0" dirty="0" err="1">
                <a:solidFill>
                  <a:prstClr val="white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Closing</a:t>
            </a:r>
            <a:endParaRPr lang="it-IT" sz="1600" b="1" kern="0" dirty="0">
              <a:solidFill>
                <a:prstClr val="white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6" name="TextBox 7">
            <a:extLst>
              <a:ext uri="{FF2B5EF4-FFF2-40B4-BE49-F238E27FC236}">
                <a16:creationId xmlns:a16="http://schemas.microsoft.com/office/drawing/2014/main" xmlns="" id="{7E8D3982-64F9-4FA0-B51D-F2E9C4424CA9}"/>
              </a:ext>
            </a:extLst>
          </p:cNvPr>
          <p:cNvSpPr txBox="1"/>
          <p:nvPr/>
        </p:nvSpPr>
        <p:spPr>
          <a:xfrm>
            <a:off x="3093901" y="2628649"/>
            <a:ext cx="2608399" cy="624205"/>
          </a:xfrm>
          <a:prstGeom prst="rect">
            <a:avLst/>
          </a:prstGeom>
          <a:noFill/>
        </p:spPr>
        <p:txBody>
          <a:bodyPr wrap="square" lIns="36000" tIns="36000" rIns="36000" rtlCol="0">
            <a:spAutoFit/>
          </a:bodyPr>
          <a:lstStyle/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it-IT" sz="1600" dirty="0" smtClean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Sottoscrizione Contratto di Sviluppo</a:t>
            </a:r>
            <a:endParaRPr lang="it-IT" sz="1600" dirty="0"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7" name="TextBox 22">
            <a:extLst>
              <a:ext uri="{FF2B5EF4-FFF2-40B4-BE49-F238E27FC236}">
                <a16:creationId xmlns:a16="http://schemas.microsoft.com/office/drawing/2014/main" xmlns="" id="{4216FA57-9D83-4713-92C0-EC981E180955}"/>
              </a:ext>
            </a:extLst>
          </p:cNvPr>
          <p:cNvSpPr txBox="1"/>
          <p:nvPr/>
        </p:nvSpPr>
        <p:spPr>
          <a:xfrm>
            <a:off x="431902" y="2628648"/>
            <a:ext cx="2590698" cy="821182"/>
          </a:xfrm>
          <a:prstGeom prst="rect">
            <a:avLst/>
          </a:prstGeom>
          <a:noFill/>
        </p:spPr>
        <p:txBody>
          <a:bodyPr wrap="square" lIns="36000" tIns="36000" rIns="36000" rtlCol="0">
            <a:spAutoFit/>
          </a:bodyPr>
          <a:lstStyle/>
          <a:p>
            <a:r>
              <a:rPr lang="it-IT" sz="1600" b="1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Gennaio 2018: </a:t>
            </a:r>
          </a:p>
          <a:p>
            <a:r>
              <a:rPr lang="it-IT" sz="1600" dirty="0" smtClean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confronto </a:t>
            </a:r>
            <a:r>
              <a:rPr lang="it-IT" sz="16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con i sindacati sul piano </a:t>
            </a:r>
            <a:r>
              <a:rPr lang="it-IT" sz="1600" dirty="0" smtClean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industriale</a:t>
            </a:r>
            <a:endParaRPr lang="it-IT" sz="1600" dirty="0"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917E1739-F42B-4FE6-8D83-84DD5B6E2A56}"/>
              </a:ext>
            </a:extLst>
          </p:cNvPr>
          <p:cNvSpPr txBox="1"/>
          <p:nvPr/>
        </p:nvSpPr>
        <p:spPr>
          <a:xfrm>
            <a:off x="5785581" y="2628651"/>
            <a:ext cx="2774219" cy="2249265"/>
          </a:xfrm>
          <a:prstGeom prst="rect">
            <a:avLst/>
          </a:prstGeom>
          <a:noFill/>
        </p:spPr>
        <p:txBody>
          <a:bodyPr wrap="square" lIns="36000" tIns="36000" rIns="36000" rtlCol="0">
            <a:spAutoFit/>
          </a:bodyPr>
          <a:lstStyle/>
          <a:p>
            <a:pPr>
              <a:lnSpc>
                <a:spcPct val="110000"/>
              </a:lnSpc>
              <a:spcBef>
                <a:spcPct val="0"/>
              </a:spcBef>
              <a:tabLst>
                <a:tab pos="166688" algn="l"/>
                <a:tab pos="225425" algn="l"/>
              </a:tabLst>
            </a:pPr>
            <a:r>
              <a:rPr lang="it-IT" sz="1600" b="1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Entro il 15 febbraio 2018:</a:t>
            </a:r>
            <a:r>
              <a:rPr lang="it-IT" sz="16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it-IT" sz="1600" dirty="0" smtClean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cessione </a:t>
            </a:r>
            <a:r>
              <a:rPr lang="it-IT" sz="16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del complesso Industriale: </a:t>
            </a:r>
          </a:p>
          <a:p>
            <a:pPr marL="177800" indent="-177800">
              <a:lnSpc>
                <a:spcPct val="11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Alcoa: </a:t>
            </a:r>
            <a:r>
              <a:rPr lang="it-IT" sz="1600" dirty="0" smtClean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perfezionamento cessione Impianto ad </a:t>
            </a:r>
            <a:r>
              <a:rPr lang="it-IT" sz="16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Invitalia </a:t>
            </a:r>
          </a:p>
          <a:p>
            <a:pPr marL="177800" indent="-177800">
              <a:lnSpc>
                <a:spcPct val="11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Invitalia: cessione </a:t>
            </a:r>
            <a:r>
              <a:rPr lang="it-IT" sz="1600" dirty="0" smtClean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Impianto a </a:t>
            </a:r>
            <a:r>
              <a:rPr lang="it-IT" sz="1600" dirty="0" err="1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Sider</a:t>
            </a:r>
            <a:r>
              <a:rPr lang="it-IT" sz="16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Alloys</a:t>
            </a:r>
            <a:r>
              <a:rPr lang="it-IT" sz="16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PORTOVESME - I prossimi passi</a:t>
            </a:r>
          </a:p>
        </p:txBody>
      </p:sp>
    </p:spTree>
    <p:extLst>
      <p:ext uri="{BB962C8B-B14F-4D97-AF65-F5344CB8AC3E}">
        <p14:creationId xmlns:p14="http://schemas.microsoft.com/office/powerpoint/2010/main" val="209838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egnaposto contenuto 3"/>
          <p:cNvSpPr txBox="1">
            <a:spLocks/>
          </p:cNvSpPr>
          <p:nvPr/>
        </p:nvSpPr>
        <p:spPr bwMode="auto">
          <a:xfrm>
            <a:off x="3077030" y="2738854"/>
            <a:ext cx="5817028" cy="198554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>
            <a:lvl1pPr marL="185738" indent="-185738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Char char="•"/>
              <a:defRPr sz="16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357188" indent="-169863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  <a:latin typeface="Arial" charset="0"/>
                <a:ea typeface="+mn-ea"/>
              </a:defRPr>
            </a:lvl2pPr>
            <a:lvl3pPr marL="542925" indent="-18415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."/>
              <a:defRPr sz="1600">
                <a:solidFill>
                  <a:schemeClr val="tx1"/>
                </a:solidFill>
                <a:latin typeface="Arial" charset="0"/>
                <a:ea typeface="+mn-ea"/>
              </a:defRPr>
            </a:lvl3pPr>
            <a:lvl4pPr marL="715963" indent="-17145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  <a:latin typeface="Arial" charset="0"/>
                <a:ea typeface="+mn-ea"/>
              </a:defRPr>
            </a:lvl4pPr>
            <a:lvl5pPr marL="901700" indent="-18415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."/>
              <a:defRPr sz="1600">
                <a:solidFill>
                  <a:schemeClr val="tx1"/>
                </a:solidFill>
                <a:latin typeface="Arial" charset="0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</a:pPr>
            <a:endParaRPr lang="it-IT" sz="1400" kern="0" dirty="0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58739" y="469227"/>
            <a:ext cx="8835318" cy="430887"/>
          </a:xfrm>
        </p:spPr>
        <p:txBody>
          <a:bodyPr/>
          <a:lstStyle/>
          <a:p>
            <a:r>
              <a:rPr lang="it-IT" dirty="0"/>
              <a:t>PORTOVESME - I driver del progetto industriale </a:t>
            </a:r>
          </a:p>
        </p:txBody>
      </p:sp>
      <p:sp>
        <p:nvSpPr>
          <p:cNvPr id="9" name="Triangolo isoscele 8">
            <a:extLst>
              <a:ext uri="{FF2B5EF4-FFF2-40B4-BE49-F238E27FC236}">
                <a16:creationId xmlns:a16="http://schemas.microsoft.com/office/drawing/2014/main" xmlns="" id="{AEB79D43-2C46-4B27-8321-B2BF977BD182}"/>
              </a:ext>
            </a:extLst>
          </p:cNvPr>
          <p:cNvSpPr/>
          <p:nvPr/>
        </p:nvSpPr>
        <p:spPr>
          <a:xfrm rot="5400000">
            <a:off x="1978415" y="5601911"/>
            <a:ext cx="1675470" cy="227387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kern="0" dirty="0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1" name="Triangolo isoscele 10">
            <a:extLst>
              <a:ext uri="{FF2B5EF4-FFF2-40B4-BE49-F238E27FC236}">
                <a16:creationId xmlns:a16="http://schemas.microsoft.com/office/drawing/2014/main" xmlns="" id="{A42B06AF-7711-43E5-ADDC-CE66E4CF6646}"/>
              </a:ext>
            </a:extLst>
          </p:cNvPr>
          <p:cNvSpPr/>
          <p:nvPr/>
        </p:nvSpPr>
        <p:spPr>
          <a:xfrm rot="5400000">
            <a:off x="2083548" y="1732399"/>
            <a:ext cx="1465204" cy="227387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kern="0" dirty="0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3" name="Triangolo isoscele 12">
            <a:extLst>
              <a:ext uri="{FF2B5EF4-FFF2-40B4-BE49-F238E27FC236}">
                <a16:creationId xmlns:a16="http://schemas.microsoft.com/office/drawing/2014/main" xmlns="" id="{143B3D98-FF00-4015-BBC2-C6958FF572DE}"/>
              </a:ext>
            </a:extLst>
          </p:cNvPr>
          <p:cNvSpPr/>
          <p:nvPr/>
        </p:nvSpPr>
        <p:spPr>
          <a:xfrm rot="5400000">
            <a:off x="1874442" y="3628368"/>
            <a:ext cx="1883418" cy="227387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kern="0" dirty="0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xmlns="" id="{966AFAE6-C820-4613-B159-EEB3276D0740}"/>
              </a:ext>
            </a:extLst>
          </p:cNvPr>
          <p:cNvSpPr/>
          <p:nvPr/>
        </p:nvSpPr>
        <p:spPr>
          <a:xfrm>
            <a:off x="7066880" y="2957518"/>
            <a:ext cx="1704177" cy="1038214"/>
          </a:xfrm>
          <a:prstGeom prst="rect">
            <a:avLst/>
          </a:prstGeom>
          <a:solidFill>
            <a:srgbClr val="7A9FCC"/>
          </a:solidFill>
          <a:ln w="9525" cap="flat" cmpd="sng" algn="ctr">
            <a:solidFill>
              <a:schemeClr val="bg1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>
              <a:defRPr/>
            </a:pPr>
            <a:r>
              <a:rPr lang="it-IT" sz="1600" b="1" kern="0" dirty="0">
                <a:ea typeface="MS PGothic" panose="020B0600070205080204" pitchFamily="34" charset="-128"/>
                <a:cs typeface="Arial" panose="020B0604020202020204" pitchFamily="34" charset="0"/>
              </a:rPr>
              <a:t>Investimento Complessivo tra </a:t>
            </a:r>
            <a:br>
              <a:rPr lang="it-IT" sz="1600" b="1" kern="0" dirty="0">
                <a:ea typeface="MS PGothic" panose="020B0600070205080204" pitchFamily="34" charset="-128"/>
                <a:cs typeface="Arial" panose="020B0604020202020204" pitchFamily="34" charset="0"/>
              </a:rPr>
            </a:br>
            <a:r>
              <a:rPr lang="it-IT" sz="1600" b="1" kern="0" dirty="0">
                <a:ea typeface="MS PGothic" panose="020B0600070205080204" pitchFamily="34" charset="-128"/>
                <a:cs typeface="Arial" panose="020B0604020202020204" pitchFamily="34" charset="0"/>
              </a:rPr>
              <a:t>€ 135-145m</a:t>
            </a:r>
          </a:p>
        </p:txBody>
      </p:sp>
      <p:sp>
        <p:nvSpPr>
          <p:cNvPr id="18" name="Parentesi graffa chiusa 17">
            <a:extLst>
              <a:ext uri="{FF2B5EF4-FFF2-40B4-BE49-F238E27FC236}">
                <a16:creationId xmlns:a16="http://schemas.microsoft.com/office/drawing/2014/main" xmlns="" id="{6D275253-DEEB-4037-8E65-3D4E1BC17198}"/>
              </a:ext>
            </a:extLst>
          </p:cNvPr>
          <p:cNvSpPr/>
          <p:nvPr/>
        </p:nvSpPr>
        <p:spPr>
          <a:xfrm>
            <a:off x="6734175" y="2784128"/>
            <a:ext cx="196946" cy="1384995"/>
          </a:xfrm>
          <a:prstGeom prst="rightBrace">
            <a:avLst>
              <a:gd name="adj1" fmla="val 22167"/>
              <a:gd name="adj2" fmla="val 50000"/>
            </a:avLst>
          </a:prstGeom>
          <a:noFill/>
          <a:ln w="12700" cap="flat" cmpd="sng" algn="ctr">
            <a:solidFill>
              <a:srgbClr val="618DC3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it-IT" kern="0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0" name="Segnaposto contenuto 3"/>
          <p:cNvSpPr txBox="1">
            <a:spLocks/>
          </p:cNvSpPr>
          <p:nvPr/>
        </p:nvSpPr>
        <p:spPr bwMode="auto">
          <a:xfrm>
            <a:off x="3077030" y="1081881"/>
            <a:ext cx="5817028" cy="153069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>
            <a:lvl1pPr marL="185738" indent="-185738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Char char="•"/>
              <a:defRPr sz="16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357188" indent="-169863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  <a:latin typeface="Arial" charset="0"/>
                <a:ea typeface="+mn-ea"/>
              </a:defRPr>
            </a:lvl2pPr>
            <a:lvl3pPr marL="542925" indent="-18415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."/>
              <a:defRPr sz="1600">
                <a:solidFill>
                  <a:schemeClr val="tx1"/>
                </a:solidFill>
                <a:latin typeface="Arial" charset="0"/>
                <a:ea typeface="+mn-ea"/>
              </a:defRPr>
            </a:lvl3pPr>
            <a:lvl4pPr marL="715963" indent="-17145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  <a:latin typeface="Arial" charset="0"/>
                <a:ea typeface="+mn-ea"/>
              </a:defRPr>
            </a:lvl4pPr>
            <a:lvl5pPr marL="901700" indent="-18415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."/>
              <a:defRPr sz="1600">
                <a:solidFill>
                  <a:schemeClr val="tx1"/>
                </a:solidFill>
                <a:latin typeface="Arial" charset="0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it-IT" sz="1400" b="1" kern="0" dirty="0"/>
              <a:t>Unico Impianto Industriale italiano </a:t>
            </a:r>
            <a:r>
              <a:rPr lang="it-IT" sz="1400" kern="0" dirty="0"/>
              <a:t>per la produzione di </a:t>
            </a:r>
            <a:r>
              <a:rPr lang="it-IT" sz="1400" b="1" kern="0" dirty="0"/>
              <a:t>alluminio primario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it-IT" sz="1400" b="1" kern="0" dirty="0"/>
              <a:t>La produzione </a:t>
            </a:r>
            <a:r>
              <a:rPr lang="it-IT" sz="1400" kern="0" dirty="0"/>
              <a:t>sarà destinata per circa l’</a:t>
            </a:r>
            <a:r>
              <a:rPr lang="it-IT" sz="1400" b="1" kern="0" dirty="0"/>
              <a:t>80% alla soddisfazione del mercato italiano </a:t>
            </a:r>
            <a:r>
              <a:rPr lang="it-IT" sz="1400" kern="0" dirty="0"/>
              <a:t>(settori strategici tra cui </a:t>
            </a:r>
            <a:r>
              <a:rPr lang="it-IT" sz="1400" kern="0" dirty="0" err="1"/>
              <a:t>automotive</a:t>
            </a:r>
            <a:r>
              <a:rPr lang="it-IT" sz="1400" kern="0" dirty="0"/>
              <a:t>, costruzioni, aerospazio, packaging,…)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it-IT" sz="1400" b="1" kern="0" dirty="0"/>
              <a:t>Know-how commerciale </a:t>
            </a:r>
            <a:r>
              <a:rPr lang="it-IT" sz="1400" kern="0" dirty="0"/>
              <a:t>del gruppo </a:t>
            </a:r>
            <a:r>
              <a:rPr lang="it-IT" sz="1400" kern="0" dirty="0" err="1"/>
              <a:t>SiderAlloys</a:t>
            </a:r>
            <a:endParaRPr lang="it-IT" sz="1400" kern="0" dirty="0"/>
          </a:p>
        </p:txBody>
      </p:sp>
      <p:sp>
        <p:nvSpPr>
          <p:cNvPr id="21" name="Segnaposto contenuto 3"/>
          <p:cNvSpPr txBox="1">
            <a:spLocks/>
          </p:cNvSpPr>
          <p:nvPr/>
        </p:nvSpPr>
        <p:spPr bwMode="auto">
          <a:xfrm>
            <a:off x="3077030" y="2738855"/>
            <a:ext cx="3518230" cy="1985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>
            <a:lvl1pPr marL="185738" indent="-185738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Char char="•"/>
              <a:defRPr sz="16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357188" indent="-169863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  <a:latin typeface="Arial" charset="0"/>
                <a:ea typeface="+mn-ea"/>
              </a:defRPr>
            </a:lvl2pPr>
            <a:lvl3pPr marL="542925" indent="-18415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."/>
              <a:defRPr sz="1600">
                <a:solidFill>
                  <a:schemeClr val="tx1"/>
                </a:solidFill>
                <a:latin typeface="Arial" charset="0"/>
                <a:ea typeface="+mn-ea"/>
              </a:defRPr>
            </a:lvl3pPr>
            <a:lvl4pPr marL="715963" indent="-17145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  <a:latin typeface="Arial" charset="0"/>
                <a:ea typeface="+mn-ea"/>
              </a:defRPr>
            </a:lvl4pPr>
            <a:lvl5pPr marL="901700" indent="-18415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."/>
              <a:defRPr sz="1600">
                <a:solidFill>
                  <a:schemeClr val="tx1"/>
                </a:solidFill>
                <a:latin typeface="Arial" charset="0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it-IT" sz="1400" kern="0" dirty="0"/>
              <a:t>Riavvio di un complesso industriale fermo dal 2012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it-IT" sz="1400" b="1" kern="0" dirty="0"/>
              <a:t>Investimenti di </a:t>
            </a:r>
            <a:r>
              <a:rPr lang="it-IT" sz="1400" b="1" kern="0" dirty="0" err="1"/>
              <a:t>revamping</a:t>
            </a:r>
            <a:r>
              <a:rPr lang="it-IT" sz="1400" b="1" kern="0" dirty="0"/>
              <a:t> </a:t>
            </a:r>
            <a:r>
              <a:rPr lang="it-IT" sz="1400" kern="0" dirty="0"/>
              <a:t>ma anche di </a:t>
            </a:r>
            <a:r>
              <a:rPr lang="it-IT" sz="1400" b="1" kern="0" dirty="0"/>
              <a:t>ampliamento delle produzioni/gamma prodotti</a:t>
            </a:r>
            <a:r>
              <a:rPr lang="it-IT" sz="1400" kern="0" dirty="0"/>
              <a:t> (</a:t>
            </a:r>
            <a:r>
              <a:rPr lang="it-IT" sz="1400" kern="0" dirty="0" err="1"/>
              <a:t>Properzi</a:t>
            </a:r>
            <a:r>
              <a:rPr lang="it-IT" sz="1400" kern="0" dirty="0"/>
              <a:t> Casting Machine per la produzione di vergella di alluminio)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it-IT" sz="1400" kern="0" dirty="0"/>
              <a:t>Potenziali </a:t>
            </a:r>
            <a:r>
              <a:rPr lang="it-IT" sz="1400" b="1" kern="0" dirty="0"/>
              <a:t>sinergie con altri operatori industriali</a:t>
            </a:r>
            <a:r>
              <a:rPr lang="it-IT" sz="1400" kern="0" dirty="0"/>
              <a:t> presenti sul territorio</a:t>
            </a:r>
          </a:p>
        </p:txBody>
      </p:sp>
      <p:sp>
        <p:nvSpPr>
          <p:cNvPr id="22" name="Segnaposto contenuto 3"/>
          <p:cNvSpPr txBox="1">
            <a:spLocks/>
          </p:cNvSpPr>
          <p:nvPr/>
        </p:nvSpPr>
        <p:spPr bwMode="auto">
          <a:xfrm>
            <a:off x="3077030" y="4841722"/>
            <a:ext cx="5817028" cy="1747764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>
            <a:lvl1pPr marL="185738" indent="-185738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Char char="•"/>
              <a:defRPr sz="16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357188" indent="-169863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  <a:latin typeface="Arial" charset="0"/>
                <a:ea typeface="+mn-ea"/>
              </a:defRPr>
            </a:lvl2pPr>
            <a:lvl3pPr marL="542925" indent="-18415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."/>
              <a:defRPr sz="1600">
                <a:solidFill>
                  <a:schemeClr val="tx1"/>
                </a:solidFill>
                <a:latin typeface="Arial" charset="0"/>
                <a:ea typeface="+mn-ea"/>
              </a:defRPr>
            </a:lvl3pPr>
            <a:lvl4pPr marL="715963" indent="-17145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  <a:latin typeface="Arial" charset="0"/>
                <a:ea typeface="+mn-ea"/>
              </a:defRPr>
            </a:lvl4pPr>
            <a:lvl5pPr marL="901700" indent="-18415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."/>
              <a:defRPr sz="1600">
                <a:solidFill>
                  <a:schemeClr val="tx1"/>
                </a:solidFill>
                <a:latin typeface="Arial" charset="0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it-IT" sz="1400" b="1" kern="0" dirty="0"/>
              <a:t>Recupero</a:t>
            </a:r>
            <a:r>
              <a:rPr lang="it-IT" sz="1400" kern="0" dirty="0"/>
              <a:t> di </a:t>
            </a:r>
            <a:r>
              <a:rPr lang="it-IT" sz="1400" kern="0" dirty="0" smtClean="0"/>
              <a:t>una </a:t>
            </a:r>
            <a:r>
              <a:rPr lang="it-IT" sz="1400" kern="0" dirty="0"/>
              <a:t>parte significativa delle </a:t>
            </a:r>
            <a:r>
              <a:rPr lang="it-IT" sz="1400" b="1" kern="0" dirty="0" smtClean="0"/>
              <a:t>addetti specializzati </a:t>
            </a:r>
            <a:r>
              <a:rPr lang="it-IT" sz="1400" kern="0" dirty="0"/>
              <a:t>già in forza alla </a:t>
            </a:r>
            <a:r>
              <a:rPr lang="it-IT" sz="1400" b="1" kern="0" dirty="0"/>
              <a:t>Alcoa</a:t>
            </a:r>
            <a:r>
              <a:rPr lang="it-IT" sz="1400" kern="0" dirty="0"/>
              <a:t> (totalità </a:t>
            </a:r>
            <a:r>
              <a:rPr lang="it-IT" sz="1400" kern="0" dirty="0" err="1" smtClean="0"/>
              <a:t>smelter</a:t>
            </a:r>
            <a:r>
              <a:rPr lang="it-IT" sz="1400" kern="0" dirty="0" smtClean="0"/>
              <a:t>, </a:t>
            </a:r>
            <a:r>
              <a:rPr lang="it-IT" sz="1400" kern="0" dirty="0" err="1" smtClean="0"/>
              <a:t>nonchè</a:t>
            </a:r>
            <a:r>
              <a:rPr lang="it-IT" sz="1400" kern="0" dirty="0" smtClean="0"/>
              <a:t> potenzialmente fabbrica </a:t>
            </a:r>
            <a:r>
              <a:rPr lang="it-IT" sz="1400" kern="0" dirty="0"/>
              <a:t>anodi)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it-IT" sz="1400" b="1" kern="0" dirty="0"/>
              <a:t>Forte impatto occupazionale </a:t>
            </a:r>
            <a:r>
              <a:rPr lang="it-IT" sz="1400" kern="0" dirty="0"/>
              <a:t>in una zona geografica altamente </a:t>
            </a:r>
            <a:r>
              <a:rPr lang="it-IT" sz="1400" b="1" kern="0" dirty="0"/>
              <a:t>depressa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it-IT" sz="1400" b="1" kern="0" dirty="0"/>
              <a:t>Piano di formazione </a:t>
            </a:r>
            <a:r>
              <a:rPr lang="it-IT" sz="1400" kern="0" dirty="0"/>
              <a:t>per l’ulteriore sviluppo di competenze produttive sul territorio</a:t>
            </a:r>
          </a:p>
        </p:txBody>
      </p:sp>
      <p:sp>
        <p:nvSpPr>
          <p:cNvPr id="23" name="Rectangle 240"/>
          <p:cNvSpPr>
            <a:spLocks noChangeArrowheads="1"/>
          </p:cNvSpPr>
          <p:nvPr/>
        </p:nvSpPr>
        <p:spPr bwMode="auto">
          <a:xfrm>
            <a:off x="126729" y="1084150"/>
            <a:ext cx="2445022" cy="15261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7A9FC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36000" tIns="36000" rIns="36000" bIns="3600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600" b="1" dirty="0" err="1">
                <a:ea typeface="MS PGothic" panose="020B0600070205080204" pitchFamily="34" charset="-128"/>
                <a:cs typeface="Arial" panose="020B0604020202020204" pitchFamily="34" charset="0"/>
              </a:rPr>
              <a:t>Asset</a:t>
            </a:r>
            <a:r>
              <a:rPr lang="it-IT" sz="1600" b="1" dirty="0">
                <a:ea typeface="MS PGothic" panose="020B0600070205080204" pitchFamily="34" charset="-128"/>
                <a:cs typeface="Arial" panose="020B0604020202020204" pitchFamily="34" charset="0"/>
              </a:rPr>
              <a:t> Strategico per il mercato italiano</a:t>
            </a:r>
          </a:p>
        </p:txBody>
      </p:sp>
      <p:sp>
        <p:nvSpPr>
          <p:cNvPr id="24" name="Rectangle 240"/>
          <p:cNvSpPr>
            <a:spLocks noChangeArrowheads="1"/>
          </p:cNvSpPr>
          <p:nvPr/>
        </p:nvSpPr>
        <p:spPr bwMode="auto">
          <a:xfrm>
            <a:off x="126729" y="2738855"/>
            <a:ext cx="2445022" cy="19855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7A9FC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36000" tIns="36000" rIns="36000" bIns="3600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600" b="1" dirty="0" err="1">
                <a:ea typeface="MS PGothic" panose="020B0600070205080204" pitchFamily="34" charset="-128"/>
                <a:cs typeface="Arial" panose="020B0604020202020204" pitchFamily="34" charset="0"/>
              </a:rPr>
              <a:t>Revamping</a:t>
            </a:r>
            <a:r>
              <a:rPr lang="it-IT" sz="1600" b="1" dirty="0">
                <a:ea typeface="MS PGothic" panose="020B0600070205080204" pitchFamily="34" charset="-128"/>
                <a:cs typeface="Arial" panose="020B0604020202020204" pitchFamily="34" charset="0"/>
              </a:rPr>
              <a:t> e modernizzazione degli Impianti</a:t>
            </a:r>
          </a:p>
        </p:txBody>
      </p:sp>
      <p:sp>
        <p:nvSpPr>
          <p:cNvPr id="25" name="Rectangle 240"/>
          <p:cNvSpPr>
            <a:spLocks noChangeArrowheads="1"/>
          </p:cNvSpPr>
          <p:nvPr/>
        </p:nvSpPr>
        <p:spPr bwMode="auto">
          <a:xfrm>
            <a:off x="126729" y="4841722"/>
            <a:ext cx="2445022" cy="17477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7A9FC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36000" tIns="36000" rIns="36000" bIns="3600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600" b="1" dirty="0">
                <a:ea typeface="MS PGothic" panose="020B0600070205080204" pitchFamily="34" charset="-128"/>
                <a:cs typeface="Arial" panose="020B0604020202020204" pitchFamily="34" charset="0"/>
              </a:rPr>
              <a:t>Valorizzazione</a:t>
            </a:r>
            <a:br>
              <a:rPr lang="it-IT" sz="1600" b="1" dirty="0">
                <a:ea typeface="MS PGothic" panose="020B0600070205080204" pitchFamily="34" charset="-128"/>
                <a:cs typeface="Arial" panose="020B0604020202020204" pitchFamily="34" charset="0"/>
              </a:rPr>
            </a:br>
            <a:r>
              <a:rPr lang="it-IT" sz="1600" b="1" dirty="0">
                <a:ea typeface="MS PGothic" panose="020B0600070205080204" pitchFamily="34" charset="-128"/>
                <a:cs typeface="Arial" panose="020B0604020202020204" pitchFamily="34" charset="0"/>
              </a:rPr>
              <a:t>know-how delle competenze industriali del territorio</a:t>
            </a:r>
          </a:p>
        </p:txBody>
      </p:sp>
    </p:spTree>
    <p:extLst>
      <p:ext uri="{BB962C8B-B14F-4D97-AF65-F5344CB8AC3E}">
        <p14:creationId xmlns:p14="http://schemas.microsoft.com/office/powerpoint/2010/main" val="106334491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Modello Power Point Mi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zato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algn="ctr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 lIns="0" tIns="0" rIns="0" bIns="0">
        <a:spAutoFit/>
      </a:bodyPr>
      <a:lstStyle>
        <a:defPPr>
          <a:defRPr sz="2400" b="1" dirty="0" smtClean="0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rain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CC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E2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4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Train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CC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E2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Train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Train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Training 4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Training 5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BEC5EA"/>
        </a:accent1>
        <a:accent2>
          <a:srgbClr val="697ACD"/>
        </a:accent2>
        <a:accent3>
          <a:srgbClr val="FFFFFF"/>
        </a:accent3>
        <a:accent4>
          <a:srgbClr val="000000"/>
        </a:accent4>
        <a:accent5>
          <a:srgbClr val="DBDFF3"/>
        </a:accent5>
        <a:accent6>
          <a:srgbClr val="5E6EBA"/>
        </a:accent6>
        <a:hlink>
          <a:srgbClr val="3F54BF"/>
        </a:hlink>
        <a:folHlink>
          <a:srgbClr val="3041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660</Words>
  <Application>Microsoft Office PowerPoint</Application>
  <PresentationFormat>Presentazione su schermo (4:3)</PresentationFormat>
  <Paragraphs>106</Paragraphs>
  <Slides>6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3" baseType="lpstr">
      <vt:lpstr>MS PGothic</vt:lpstr>
      <vt:lpstr>Arial</vt:lpstr>
      <vt:lpstr>Calibri</vt:lpstr>
      <vt:lpstr>Lucida Sans</vt:lpstr>
      <vt:lpstr>Times New Roman</vt:lpstr>
      <vt:lpstr>Modello Power Point MiSE</vt:lpstr>
      <vt:lpstr>think-cell Slide</vt:lpstr>
      <vt:lpstr>Portovesme   Progetto di riavvio degli impianti</vt:lpstr>
      <vt:lpstr>PORTOVESME - Iter concluso </vt:lpstr>
      <vt:lpstr>PORTOVESME - Gli atti per il rilancio</vt:lpstr>
      <vt:lpstr>PORTOVESME - Gli atti per il rilancio</vt:lpstr>
      <vt:lpstr>PORTOVESME - I prossimi passi</vt:lpstr>
      <vt:lpstr>PORTOVESME - I driver del progetto industriale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Portovesme –  Progetto di riavvio degli impianti</dc:title>
  <dc:creator>Linda Cecconi (Consulente)</dc:creator>
  <cp:lastModifiedBy>Iorio Laura</cp:lastModifiedBy>
  <cp:revision>42</cp:revision>
  <dcterms:created xsi:type="dcterms:W3CDTF">2017-12-20T11:02:25Z</dcterms:created>
  <dcterms:modified xsi:type="dcterms:W3CDTF">2017-12-22T09:12:14Z</dcterms:modified>
</cp:coreProperties>
</file>